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A50021"/>
    <a:srgbClr val="8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3234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5A694-2DFD-4E28-B6E8-403034A97D2B}" type="datetimeFigureOut">
              <a:rPr lang="ko-KR" altLang="en-US" smtClean="0"/>
              <a:pPr/>
              <a:t>2014-05-01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34E6-D405-4A2E-B156-C384F67D5C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5A694-2DFD-4E28-B6E8-403034A97D2B}" type="datetimeFigureOut">
              <a:rPr lang="ko-KR" altLang="en-US" smtClean="0"/>
              <a:pPr/>
              <a:t>2014-05-01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34E6-D405-4A2E-B156-C384F67D5C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5A694-2DFD-4E28-B6E8-403034A97D2B}" type="datetimeFigureOut">
              <a:rPr lang="ko-KR" altLang="en-US" smtClean="0"/>
              <a:pPr/>
              <a:t>2014-05-01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34E6-D405-4A2E-B156-C384F67D5C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5A694-2DFD-4E28-B6E8-403034A97D2B}" type="datetimeFigureOut">
              <a:rPr lang="ko-KR" altLang="en-US" smtClean="0"/>
              <a:pPr/>
              <a:t>2014-05-01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34E6-D405-4A2E-B156-C384F67D5C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5A694-2DFD-4E28-B6E8-403034A97D2B}" type="datetimeFigureOut">
              <a:rPr lang="ko-KR" altLang="en-US" smtClean="0"/>
              <a:pPr/>
              <a:t>2014-05-01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34E6-D405-4A2E-B156-C384F67D5C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5A694-2DFD-4E28-B6E8-403034A97D2B}" type="datetimeFigureOut">
              <a:rPr lang="ko-KR" altLang="en-US" smtClean="0"/>
              <a:pPr/>
              <a:t>2014-05-01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34E6-D405-4A2E-B156-C384F67D5C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5A694-2DFD-4E28-B6E8-403034A97D2B}" type="datetimeFigureOut">
              <a:rPr lang="ko-KR" altLang="en-US" smtClean="0"/>
              <a:pPr/>
              <a:t>2014-05-01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34E6-D405-4A2E-B156-C384F67D5C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5A694-2DFD-4E28-B6E8-403034A97D2B}" type="datetimeFigureOut">
              <a:rPr lang="ko-KR" altLang="en-US" smtClean="0"/>
              <a:pPr/>
              <a:t>2014-05-01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34E6-D405-4A2E-B156-C384F67D5C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5A694-2DFD-4E28-B6E8-403034A97D2B}" type="datetimeFigureOut">
              <a:rPr lang="ko-KR" altLang="en-US" smtClean="0"/>
              <a:pPr/>
              <a:t>2014-05-01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34E6-D405-4A2E-B156-C384F67D5C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5A694-2DFD-4E28-B6E8-403034A97D2B}" type="datetimeFigureOut">
              <a:rPr lang="ko-KR" altLang="en-US" smtClean="0"/>
              <a:pPr/>
              <a:t>2014-05-01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34E6-D405-4A2E-B156-C384F67D5C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5A694-2DFD-4E28-B6E8-403034A97D2B}" type="datetimeFigureOut">
              <a:rPr lang="ko-KR" altLang="en-US" smtClean="0"/>
              <a:pPr/>
              <a:t>2014-05-01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34E6-D405-4A2E-B156-C384F67D5C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5A694-2DFD-4E28-B6E8-403034A97D2B}" type="datetimeFigureOut">
              <a:rPr lang="ko-KR" altLang="en-US" smtClean="0"/>
              <a:pPr/>
              <a:t>2014-05-01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34E6-D405-4A2E-B156-C384F67D5C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creative-eruptions-earth-poster-background-vector-arrow-68088.jp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932040"/>
            <a:ext cx="6858000" cy="421196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76672" y="323528"/>
            <a:ext cx="5400600" cy="1512168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en-US" altLang="ko-KR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2014</a:t>
            </a:r>
            <a:r>
              <a:rPr lang="ko-KR" altLang="en-US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년 제</a:t>
            </a:r>
            <a:r>
              <a:rPr lang="en-US" altLang="ko-KR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5</a:t>
            </a:r>
            <a:r>
              <a:rPr lang="ko-KR" altLang="en-US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회</a:t>
            </a:r>
            <a:r>
              <a:rPr lang="en-US" altLang="ko-K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/>
            </a:r>
            <a:br>
              <a:rPr lang="en-US" altLang="ko-KR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</a:br>
            <a:r>
              <a:rPr lang="en-US" altLang="ko-KR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WTO/FTA </a:t>
            </a:r>
            <a:r>
              <a:rPr lang="ko-KR" altLang="en-US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모의재판</a:t>
            </a:r>
            <a:endParaRPr lang="ko-KR" alt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76672" y="1979712"/>
            <a:ext cx="5760640" cy="1872208"/>
          </a:xfrm>
        </p:spPr>
        <p:txBody>
          <a:bodyPr>
            <a:normAutofit fontScale="92500"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국제통상분쟁에 대응할 수 있는 역량을 강화하고 관심을 제고하고자 대학원생과 </a:t>
            </a:r>
            <a:r>
              <a:rPr lang="ko-KR" altLang="en-US" sz="1600" dirty="0" err="1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학부생을</a:t>
            </a:r>
            <a:r>
              <a:rPr lang="ko-KR" altLang="en-US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 대상으로 </a:t>
            </a:r>
            <a:r>
              <a:rPr lang="en-US" altLang="ko-KR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WTO/FTA </a:t>
            </a:r>
            <a:r>
              <a:rPr lang="ko-KR" altLang="en-US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모의재판을 다음과 같이 개최합니다</a:t>
            </a:r>
            <a:r>
              <a:rPr lang="en-US" altLang="ko-KR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. </a:t>
            </a:r>
            <a:r>
              <a:rPr lang="ko-KR" altLang="en-US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국내외 국제통상법 전문가들께서 재판관으로 참석하시며</a:t>
            </a:r>
            <a:r>
              <a:rPr lang="en-US" altLang="ko-KR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, </a:t>
            </a:r>
            <a:r>
              <a:rPr lang="ko-KR" altLang="en-US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입상자에게는 상장</a:t>
            </a:r>
            <a:r>
              <a:rPr lang="en-US" altLang="ko-KR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, </a:t>
            </a:r>
            <a:r>
              <a:rPr lang="ko-KR" altLang="en-US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상금을 수여하고 국제기구 인턴을 주선할 계획입니다</a:t>
            </a:r>
            <a:r>
              <a:rPr lang="en-US" altLang="ko-KR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. </a:t>
            </a:r>
            <a:r>
              <a:rPr lang="ko-KR" altLang="en-US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대회참가와 관련된 자세한 내용은 아래 홈페이지를 참고하시기 바랍니다</a:t>
            </a:r>
            <a:r>
              <a:rPr lang="en-US" altLang="ko-KR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. </a:t>
            </a:r>
            <a:r>
              <a:rPr lang="ko-KR" altLang="en-US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여러분의 많은 참여</a:t>
            </a:r>
            <a:r>
              <a:rPr lang="en-US" altLang="ko-KR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 </a:t>
            </a:r>
            <a:r>
              <a:rPr lang="ko-KR" altLang="en-US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바랍니다</a:t>
            </a:r>
            <a:r>
              <a:rPr lang="en-US" altLang="ko-KR" sz="1600" dirty="0" smtClean="0">
                <a:solidFill>
                  <a:srgbClr val="FFFF00"/>
                </a:solidFill>
                <a:latin typeface="HY수평선M" pitchFamily="18" charset="-127"/>
                <a:ea typeface="HY수평선M" pitchFamily="18" charset="-127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0688" y="3851920"/>
            <a:ext cx="5040560" cy="9233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일시</a:t>
            </a: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2014</a:t>
            </a: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년 </a:t>
            </a: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</a:t>
            </a: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월 </a:t>
            </a: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29</a:t>
            </a: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일 </a:t>
            </a: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금</a:t>
            </a: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 – 30</a:t>
            </a: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일 </a:t>
            </a: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토</a:t>
            </a: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장소</a:t>
            </a: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</a:t>
            </a: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고려대학교 </a:t>
            </a: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CJ </a:t>
            </a: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법학관 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0688" y="5022339"/>
            <a:ext cx="568863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 smtClean="0">
                <a:latin typeface="HY수평선M" pitchFamily="18" charset="-127"/>
                <a:ea typeface="HY수평선M" pitchFamily="18" charset="-127"/>
              </a:rPr>
              <a:t>공식 홈페이지</a:t>
            </a:r>
            <a:r>
              <a:rPr lang="en-US" altLang="ko-KR" sz="1400" b="1" dirty="0" smtClean="0">
                <a:latin typeface="HY수평선M" pitchFamily="18" charset="-127"/>
                <a:ea typeface="HY수평선M" pitchFamily="18" charset="-127"/>
              </a:rPr>
              <a:t>: http://www.ksiel.or.kr</a:t>
            </a:r>
            <a:endParaRPr lang="en-US" altLang="ko-KR" sz="1400" b="1" dirty="0">
              <a:latin typeface="HY수평선M" pitchFamily="18" charset="-127"/>
              <a:ea typeface="HY수평선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 smtClean="0">
                <a:latin typeface="HY수평선M" pitchFamily="18" charset="-127"/>
                <a:ea typeface="HY수평선M" pitchFamily="18" charset="-127"/>
              </a:rPr>
              <a:t>참가신청</a:t>
            </a:r>
            <a:r>
              <a:rPr lang="en-US" altLang="ko-KR" sz="1400" b="1" dirty="0" smtClean="0">
                <a:latin typeface="HY수평선M" pitchFamily="18" charset="-127"/>
                <a:ea typeface="HY수평선M" pitchFamily="18" charset="-127"/>
              </a:rPr>
              <a:t>: 2014</a:t>
            </a:r>
            <a:r>
              <a:rPr lang="ko-KR" altLang="en-US" sz="1400" b="1" dirty="0" smtClean="0">
                <a:latin typeface="HY수평선M" pitchFamily="18" charset="-127"/>
                <a:ea typeface="HY수평선M" pitchFamily="18" charset="-127"/>
              </a:rPr>
              <a:t>년 </a:t>
            </a:r>
            <a:r>
              <a:rPr lang="en-US" altLang="ko-KR" sz="1400" b="1" dirty="0" smtClean="0">
                <a:latin typeface="HY수평선M" pitchFamily="18" charset="-127"/>
                <a:ea typeface="HY수평선M" pitchFamily="18" charset="-127"/>
              </a:rPr>
              <a:t>5</a:t>
            </a:r>
            <a:r>
              <a:rPr lang="ko-KR" altLang="en-US" sz="1400" b="1" dirty="0" smtClean="0">
                <a:latin typeface="HY수평선M" pitchFamily="18" charset="-127"/>
                <a:ea typeface="HY수평선M" pitchFamily="18" charset="-127"/>
              </a:rPr>
              <a:t>월 </a:t>
            </a:r>
            <a:r>
              <a:rPr lang="en-US" altLang="ko-KR" sz="1400" b="1" dirty="0" smtClean="0">
                <a:latin typeface="HY수평선M" pitchFamily="18" charset="-127"/>
                <a:ea typeface="HY수평선M" pitchFamily="18" charset="-127"/>
              </a:rPr>
              <a:t>31</a:t>
            </a:r>
            <a:r>
              <a:rPr lang="ko-KR" altLang="en-US" sz="1400" b="1" dirty="0" smtClean="0">
                <a:latin typeface="HY수평선M" pitchFamily="18" charset="-127"/>
                <a:ea typeface="HY수평선M" pitchFamily="18" charset="-127"/>
              </a:rPr>
              <a:t>일 자정마감</a:t>
            </a:r>
          </a:p>
          <a:p>
            <a:pPr>
              <a:lnSpc>
                <a:spcPct val="150000"/>
              </a:lnSpc>
            </a:pPr>
            <a:r>
              <a:rPr lang="ko-KR" altLang="en-US" sz="1400" b="1" dirty="0" smtClean="0">
                <a:latin typeface="HY수평선M" pitchFamily="18" charset="-127"/>
                <a:ea typeface="HY수평선M" pitchFamily="18" charset="-127"/>
              </a:rPr>
              <a:t>신청방법</a:t>
            </a:r>
            <a:r>
              <a:rPr lang="en-US" altLang="ko-KR" sz="1400" b="1" dirty="0" smtClean="0">
                <a:latin typeface="HY수평선M" pitchFamily="18" charset="-127"/>
                <a:ea typeface="HY수평선M" pitchFamily="18" charset="-127"/>
              </a:rPr>
              <a:t>: </a:t>
            </a:r>
            <a:r>
              <a:rPr lang="ko-KR" altLang="en-US" sz="1400" b="1" dirty="0" err="1" smtClean="0">
                <a:latin typeface="HY수평선M" pitchFamily="18" charset="-127"/>
                <a:ea typeface="HY수평선M" pitchFamily="18" charset="-127"/>
              </a:rPr>
              <a:t>이메일</a:t>
            </a:r>
            <a:r>
              <a:rPr lang="en-US" altLang="ko-KR" sz="1400" b="1" dirty="0">
                <a:latin typeface="HY수평선M" pitchFamily="18" charset="-127"/>
                <a:ea typeface="HY수평선M" pitchFamily="18" charset="-127"/>
              </a:rPr>
              <a:t>(wtomootkorea@hanmail.net)</a:t>
            </a:r>
            <a:r>
              <a:rPr lang="ko-KR" altLang="en-US" sz="1400" b="1" smtClean="0">
                <a:latin typeface="HY수평선M" pitchFamily="18" charset="-127"/>
                <a:ea typeface="HY수평선M" pitchFamily="18" charset="-127"/>
              </a:rPr>
              <a:t>로 참가신청</a:t>
            </a:r>
            <a:endParaRPr lang="en-US" altLang="ko-KR" sz="1400" b="1" dirty="0" smtClean="0">
              <a:latin typeface="HY수평선M" pitchFamily="18" charset="-127"/>
              <a:ea typeface="HY수평선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4704" y="7452320"/>
            <a:ext cx="4608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ea typeface="HY수평선M" pitchFamily="18" charset="-127"/>
              </a:rPr>
              <a:t>주최</a:t>
            </a:r>
            <a:r>
              <a:rPr lang="en-US" altLang="ko-KR" b="1" dirty="0" smtClean="0">
                <a:ea typeface="HY수평선M" pitchFamily="18" charset="-127"/>
              </a:rPr>
              <a:t>: </a:t>
            </a:r>
          </a:p>
          <a:p>
            <a:r>
              <a:rPr lang="en-US" altLang="ko-KR" b="1" dirty="0" smtClean="0">
                <a:ea typeface="HY수평선M" pitchFamily="18" charset="-127"/>
              </a:rPr>
              <a:t> </a:t>
            </a:r>
          </a:p>
          <a:p>
            <a:r>
              <a:rPr lang="ko-KR" altLang="en-US" b="1" dirty="0" smtClean="0">
                <a:ea typeface="HY수평선M" pitchFamily="18" charset="-127"/>
              </a:rPr>
              <a:t>주관</a:t>
            </a:r>
            <a:r>
              <a:rPr lang="en-US" altLang="ko-KR" b="1" dirty="0" smtClean="0">
                <a:ea typeface="HY수평선M" pitchFamily="18" charset="-127"/>
              </a:rPr>
              <a:t>: </a:t>
            </a:r>
            <a:endParaRPr lang="ko-KR" altLang="en-US" b="1" dirty="0">
              <a:ea typeface="HY수평선M" pitchFamily="18" charset="-127"/>
            </a:endParaRPr>
          </a:p>
        </p:txBody>
      </p:sp>
      <p:pic>
        <p:nvPicPr>
          <p:cNvPr id="9" name="그림 8" descr="21261_8856_24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51806" y="7380312"/>
            <a:ext cx="1944216" cy="504056"/>
          </a:xfrm>
          <a:prstGeom prst="rect">
            <a:avLst/>
          </a:prstGeom>
        </p:spPr>
      </p:pic>
      <p:pic>
        <p:nvPicPr>
          <p:cNvPr id="10" name="그림 9" descr="topLogo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2046" y="7380312"/>
            <a:ext cx="2381250" cy="495300"/>
          </a:xfrm>
          <a:prstGeom prst="rect">
            <a:avLst/>
          </a:prstGeom>
        </p:spPr>
      </p:pic>
      <p:pic>
        <p:nvPicPr>
          <p:cNvPr id="11" name="그림 10" descr="logo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23814" y="7956376"/>
            <a:ext cx="1872208" cy="585487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188640" y="179512"/>
            <a:ext cx="6480720" cy="8784976"/>
          </a:xfrm>
          <a:prstGeom prst="rect">
            <a:avLst/>
          </a:prstGeom>
          <a:noFill/>
          <a:ln w="63500" cmpd="thickThin">
            <a:solidFill>
              <a:schemeClr val="accent6"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3501008" y="8100392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법학전문대학원 통상법연구센터</a:t>
            </a:r>
            <a:endParaRPr lang="ko-KR" altLang="en-US" sz="1400" b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104</Words>
  <Application>Microsoft Office PowerPoint</Application>
  <PresentationFormat>화면 슬라이드 쇼(4:3)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2014년 제5회 WTO/FTA 모의재판</vt:lpstr>
    </vt:vector>
  </TitlesOfParts>
  <Company>ExTra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허난이</dc:creator>
  <cp:lastModifiedBy>허난이</cp:lastModifiedBy>
  <cp:revision>30</cp:revision>
  <dcterms:created xsi:type="dcterms:W3CDTF">2014-04-10T07:04:42Z</dcterms:created>
  <dcterms:modified xsi:type="dcterms:W3CDTF">2014-05-01T05:46:32Z</dcterms:modified>
</cp:coreProperties>
</file>