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65" r:id="rId4"/>
    <p:sldId id="326" r:id="rId5"/>
    <p:sldId id="308" r:id="rId6"/>
    <p:sldId id="310" r:id="rId7"/>
    <p:sldId id="261" r:id="rId8"/>
    <p:sldId id="313" r:id="rId9"/>
    <p:sldId id="314" r:id="rId10"/>
    <p:sldId id="262" r:id="rId11"/>
    <p:sldId id="332" r:id="rId12"/>
    <p:sldId id="319" r:id="rId13"/>
    <p:sldId id="333" r:id="rId14"/>
    <p:sldId id="334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88A0-473A-99FD-0EF625998DC9}"/>
              </c:ext>
            </c:extLst>
          </c:dPt>
          <c:cat>
            <c:strRef>
              <c:f>Sheet1!$A$2:$A$11</c:f>
              <c:strCache>
                <c:ptCount val="10"/>
                <c:pt idx="0">
                  <c:v>코로나</c:v>
                </c:pt>
                <c:pt idx="1">
                  <c:v>생각</c:v>
                </c:pt>
                <c:pt idx="2">
                  <c:v>국민</c:v>
                </c:pt>
                <c:pt idx="3">
                  <c:v>나라</c:v>
                </c:pt>
                <c:pt idx="4">
                  <c:v>국가</c:v>
                </c:pt>
                <c:pt idx="5">
                  <c:v>고통</c:v>
                </c:pt>
                <c:pt idx="6">
                  <c:v>종로</c:v>
                </c:pt>
                <c:pt idx="7">
                  <c:v>문제</c:v>
                </c:pt>
                <c:pt idx="8">
                  <c:v>서울시</c:v>
                </c:pt>
                <c:pt idx="9">
                  <c:v>위기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54</c:v>
                </c:pt>
                <c:pt idx="1">
                  <c:v>39</c:v>
                </c:pt>
                <c:pt idx="2">
                  <c:v>29</c:v>
                </c:pt>
                <c:pt idx="3">
                  <c:v>22</c:v>
                </c:pt>
                <c:pt idx="4">
                  <c:v>19</c:v>
                </c:pt>
                <c:pt idx="5">
                  <c:v>18</c:v>
                </c:pt>
                <c:pt idx="6">
                  <c:v>18</c:v>
                </c:pt>
                <c:pt idx="7">
                  <c:v>17</c:v>
                </c:pt>
                <c:pt idx="8">
                  <c:v>17</c:v>
                </c:pt>
                <c:pt idx="9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A0-473A-99FD-0EF625998D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146956208"/>
        <c:axId val="1053857616"/>
      </c:barChart>
      <c:catAx>
        <c:axId val="1146956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053857616"/>
        <c:crosses val="autoZero"/>
        <c:auto val="1"/>
        <c:lblAlgn val="ctr"/>
        <c:lblOffset val="100"/>
        <c:noMultiLvlLbl val="0"/>
      </c:catAx>
      <c:valAx>
        <c:axId val="1053857616"/>
        <c:scaling>
          <c:orientation val="minMax"/>
          <c:max val="5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146956208"/>
        <c:crosses val="autoZero"/>
        <c:crossBetween val="between"/>
        <c:majorUnit val="10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02A19-5136-4378-A130-A36F11B96709}" type="doc">
      <dgm:prSet loTypeId="urn:microsoft.com/office/officeart/2005/8/layout/lProcess1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0EA9ABA6-DE6E-402E-B398-F9194E92E040}">
      <dgm:prSet phldrT="[텍스트]" custT="1"/>
      <dgm:spPr/>
      <dgm:t>
        <a:bodyPr/>
        <a:lstStyle/>
        <a:p>
          <a:pPr algn="l" latinLnBrk="1"/>
          <a:r>
            <a:rPr lang="ko-KR" altLang="en-US" sz="1200" dirty="0"/>
            <a:t>   단계</a:t>
          </a:r>
          <a:r>
            <a:rPr lang="en-US" altLang="ko-KR" sz="1200" dirty="0"/>
            <a:t>1 : </a:t>
          </a:r>
          <a:r>
            <a:rPr lang="ko-KR" altLang="en-US" sz="1200" dirty="0"/>
            <a:t>비정형 데이터 수집</a:t>
          </a:r>
        </a:p>
      </dgm:t>
    </dgm:pt>
    <dgm:pt modelId="{CD7F6310-FE14-4183-B245-F74C4020D5CC}" type="parTrans" cxnId="{A761A6A1-5D52-4BF0-BAB5-8A9D744D6056}">
      <dgm:prSet/>
      <dgm:spPr/>
      <dgm:t>
        <a:bodyPr/>
        <a:lstStyle/>
        <a:p>
          <a:pPr latinLnBrk="1"/>
          <a:endParaRPr lang="ko-KR" altLang="en-US"/>
        </a:p>
      </dgm:t>
    </dgm:pt>
    <dgm:pt modelId="{D721F640-FB34-48D2-AA4E-C26AB4DB0823}" type="sibTrans" cxnId="{A761A6A1-5D52-4BF0-BAB5-8A9D744D6056}">
      <dgm:prSet/>
      <dgm:spPr/>
      <dgm:t>
        <a:bodyPr/>
        <a:lstStyle/>
        <a:p>
          <a:pPr latinLnBrk="1"/>
          <a:endParaRPr lang="ko-KR" altLang="en-US"/>
        </a:p>
      </dgm:t>
    </dgm:pt>
    <dgm:pt modelId="{C6EE1B5C-7C6E-44AB-B03D-408C38F314B2}">
      <dgm:prSet phldrT="[텍스트]" custT="1"/>
      <dgm:spPr/>
      <dgm:t>
        <a:bodyPr/>
        <a:lstStyle/>
        <a:p>
          <a:pPr algn="ctr" latinLnBrk="1"/>
          <a:r>
            <a:rPr lang="ko-KR" altLang="en-US" sz="1200" dirty="0"/>
            <a:t>  단계</a:t>
          </a:r>
          <a:r>
            <a:rPr lang="en-US" altLang="ko-KR" sz="1200" dirty="0"/>
            <a:t>2 : </a:t>
          </a:r>
          <a:r>
            <a:rPr lang="ko-KR" altLang="en-US" sz="1200" dirty="0"/>
            <a:t>형태소 분석과 </a:t>
          </a:r>
          <a:r>
            <a:rPr lang="ko-KR" altLang="en-US" sz="1200" dirty="0" err="1"/>
            <a:t>전처리</a:t>
          </a:r>
          <a:r>
            <a:rPr lang="ko-KR" altLang="en-US" sz="1200" dirty="0"/>
            <a:t>    </a:t>
          </a:r>
          <a:r>
            <a:rPr lang="en-US" altLang="ko-KR" sz="1200" dirty="0"/>
            <a:t>(</a:t>
          </a:r>
          <a:r>
            <a:rPr lang="ko-KR" altLang="en-US" sz="1200" dirty="0"/>
            <a:t>동의어 처리</a:t>
          </a:r>
          <a:r>
            <a:rPr lang="en-US" altLang="ko-KR" sz="1200" dirty="0"/>
            <a:t>, </a:t>
          </a:r>
          <a:r>
            <a:rPr lang="ko-KR" altLang="en-US" sz="1200" dirty="0"/>
            <a:t>불용어처리</a:t>
          </a:r>
          <a:r>
            <a:rPr lang="en-US" altLang="ko-KR" sz="1200" dirty="0"/>
            <a:t>, </a:t>
          </a:r>
          <a:r>
            <a:rPr lang="ko-KR" altLang="en-US" sz="1200" dirty="0"/>
            <a:t>특수문자 제거</a:t>
          </a:r>
          <a:r>
            <a:rPr lang="en-US" altLang="ko-KR" sz="1200" dirty="0"/>
            <a:t>, </a:t>
          </a:r>
          <a:r>
            <a:rPr lang="ko-KR" altLang="en-US" sz="1200" dirty="0"/>
            <a:t>숫자 제거 여부</a:t>
          </a:r>
          <a:r>
            <a:rPr lang="en-US" altLang="ko-KR" sz="1200" dirty="0"/>
            <a:t>, </a:t>
          </a:r>
          <a:r>
            <a:rPr lang="ko-KR" altLang="en-US" sz="1200" dirty="0"/>
            <a:t>대소문자 변경 여부 확인</a:t>
          </a:r>
          <a:r>
            <a:rPr lang="en-US" altLang="ko-KR" sz="1200" dirty="0"/>
            <a:t>)</a:t>
          </a:r>
          <a:endParaRPr lang="ko-KR" altLang="en-US" sz="1200" dirty="0"/>
        </a:p>
      </dgm:t>
    </dgm:pt>
    <dgm:pt modelId="{90891217-B0BD-42B5-B9DE-1247E3F68B55}" type="parTrans" cxnId="{BBFCAB80-7A6C-477A-AC57-D836C7085264}">
      <dgm:prSet/>
      <dgm:spPr/>
      <dgm:t>
        <a:bodyPr/>
        <a:lstStyle/>
        <a:p>
          <a:pPr latinLnBrk="1"/>
          <a:endParaRPr lang="ko-KR" altLang="en-US"/>
        </a:p>
      </dgm:t>
    </dgm:pt>
    <dgm:pt modelId="{4B53E509-0A72-4EBB-9267-AEA8F1A8A54F}" type="sibTrans" cxnId="{BBFCAB80-7A6C-477A-AC57-D836C7085264}">
      <dgm:prSet/>
      <dgm:spPr/>
      <dgm:t>
        <a:bodyPr/>
        <a:lstStyle/>
        <a:p>
          <a:pPr latinLnBrk="1"/>
          <a:endParaRPr lang="ko-KR" altLang="en-US"/>
        </a:p>
      </dgm:t>
    </dgm:pt>
    <dgm:pt modelId="{7956B523-AB19-4FF2-8A77-614F431C4339}">
      <dgm:prSet phldrT="[텍스트]" custT="1"/>
      <dgm:spPr/>
      <dgm:t>
        <a:bodyPr/>
        <a:lstStyle/>
        <a:p>
          <a:pPr algn="l" latinLnBrk="1"/>
          <a:r>
            <a:rPr lang="en-US" sz="1200" dirty="0"/>
            <a:t>   단계3 : </a:t>
          </a:r>
          <a:r>
            <a:rPr lang="en-US" sz="1200" dirty="0" err="1"/>
            <a:t>정보저장소에</a:t>
          </a:r>
          <a:r>
            <a:rPr lang="en-US" sz="1200" dirty="0"/>
            <a:t> </a:t>
          </a:r>
          <a:r>
            <a:rPr lang="en-US" sz="1200" dirty="0" err="1"/>
            <a:t>저장</a:t>
          </a:r>
          <a:r>
            <a:rPr lang="en-US" sz="1200" dirty="0"/>
            <a:t> </a:t>
          </a:r>
          <a:endParaRPr lang="ko-KR" altLang="en-US" sz="1200" dirty="0"/>
        </a:p>
      </dgm:t>
    </dgm:pt>
    <dgm:pt modelId="{AE061FF8-060E-40F6-A8AC-0F22C9606788}" type="parTrans" cxnId="{5E884A14-7E73-4036-BAFB-1AFD8283BD5D}">
      <dgm:prSet/>
      <dgm:spPr/>
      <dgm:t>
        <a:bodyPr/>
        <a:lstStyle/>
        <a:p>
          <a:pPr latinLnBrk="1"/>
          <a:endParaRPr lang="ko-KR" altLang="en-US"/>
        </a:p>
      </dgm:t>
    </dgm:pt>
    <dgm:pt modelId="{798D425E-4481-4A62-BCBA-ABC87EE915CC}" type="sibTrans" cxnId="{5E884A14-7E73-4036-BAFB-1AFD8283BD5D}">
      <dgm:prSet/>
      <dgm:spPr/>
      <dgm:t>
        <a:bodyPr/>
        <a:lstStyle/>
        <a:p>
          <a:pPr latinLnBrk="1"/>
          <a:endParaRPr lang="ko-KR" altLang="en-US"/>
        </a:p>
      </dgm:t>
    </dgm:pt>
    <dgm:pt modelId="{09A94A5F-F6E7-4516-8901-43A75B2C3CBB}" type="pres">
      <dgm:prSet presAssocID="{0D502A19-5136-4378-A130-A36F11B96709}" presName="Name0" presStyleCnt="0">
        <dgm:presLayoutVars>
          <dgm:dir/>
          <dgm:animLvl val="lvl"/>
          <dgm:resizeHandles val="exact"/>
        </dgm:presLayoutVars>
      </dgm:prSet>
      <dgm:spPr/>
    </dgm:pt>
    <dgm:pt modelId="{80659F8A-A587-4E2A-AC96-412BCCA9804C}" type="pres">
      <dgm:prSet presAssocID="{0EA9ABA6-DE6E-402E-B398-F9194E92E040}" presName="vertFlow" presStyleCnt="0"/>
      <dgm:spPr/>
    </dgm:pt>
    <dgm:pt modelId="{DF05A4C4-666D-4F86-98D5-085D3E360DAA}" type="pres">
      <dgm:prSet presAssocID="{0EA9ABA6-DE6E-402E-B398-F9194E92E040}" presName="header" presStyleLbl="node1" presStyleIdx="0" presStyleCnt="1" custScaleX="49882" custScaleY="38502"/>
      <dgm:spPr/>
    </dgm:pt>
    <dgm:pt modelId="{24ADFFE7-8126-403E-AC80-E0CBE71FF5E8}" type="pres">
      <dgm:prSet presAssocID="{90891217-B0BD-42B5-B9DE-1247E3F68B55}" presName="parTrans" presStyleLbl="sibTrans2D1" presStyleIdx="0" presStyleCnt="2"/>
      <dgm:spPr/>
    </dgm:pt>
    <dgm:pt modelId="{8A11C29D-8C8D-4911-A1B6-7CF709DCB086}" type="pres">
      <dgm:prSet presAssocID="{C6EE1B5C-7C6E-44AB-B03D-408C38F314B2}" presName="child" presStyleLbl="alignAccFollowNode1" presStyleIdx="0" presStyleCnt="2" custScaleX="56484">
        <dgm:presLayoutVars>
          <dgm:chMax val="0"/>
          <dgm:bulletEnabled val="1"/>
        </dgm:presLayoutVars>
      </dgm:prSet>
      <dgm:spPr/>
    </dgm:pt>
    <dgm:pt modelId="{4E94E11C-1301-4F04-A209-C27281ACB60C}" type="pres">
      <dgm:prSet presAssocID="{4B53E509-0A72-4EBB-9267-AEA8F1A8A54F}" presName="sibTrans" presStyleLbl="sibTrans2D1" presStyleIdx="1" presStyleCnt="2"/>
      <dgm:spPr/>
    </dgm:pt>
    <dgm:pt modelId="{532DFD20-C988-45AC-AB0C-6E3D78957F7A}" type="pres">
      <dgm:prSet presAssocID="{7956B523-AB19-4FF2-8A77-614F431C4339}" presName="child" presStyleLbl="alignAccFollowNode1" presStyleIdx="1" presStyleCnt="2" custScaleX="47834" custScaleY="46725">
        <dgm:presLayoutVars>
          <dgm:chMax val="0"/>
          <dgm:bulletEnabled val="1"/>
        </dgm:presLayoutVars>
      </dgm:prSet>
      <dgm:spPr/>
    </dgm:pt>
  </dgm:ptLst>
  <dgm:cxnLst>
    <dgm:cxn modelId="{5B0B9F12-9C50-4C98-AA7E-E343406CB330}" type="presOf" srcId="{4B53E509-0A72-4EBB-9267-AEA8F1A8A54F}" destId="{4E94E11C-1301-4F04-A209-C27281ACB60C}" srcOrd="0" destOrd="0" presId="urn:microsoft.com/office/officeart/2005/8/layout/lProcess1"/>
    <dgm:cxn modelId="{5E884A14-7E73-4036-BAFB-1AFD8283BD5D}" srcId="{0EA9ABA6-DE6E-402E-B398-F9194E92E040}" destId="{7956B523-AB19-4FF2-8A77-614F431C4339}" srcOrd="1" destOrd="0" parTransId="{AE061FF8-060E-40F6-A8AC-0F22C9606788}" sibTransId="{798D425E-4481-4A62-BCBA-ABC87EE915CC}"/>
    <dgm:cxn modelId="{BBFCAB80-7A6C-477A-AC57-D836C7085264}" srcId="{0EA9ABA6-DE6E-402E-B398-F9194E92E040}" destId="{C6EE1B5C-7C6E-44AB-B03D-408C38F314B2}" srcOrd="0" destOrd="0" parTransId="{90891217-B0BD-42B5-B9DE-1247E3F68B55}" sibTransId="{4B53E509-0A72-4EBB-9267-AEA8F1A8A54F}"/>
    <dgm:cxn modelId="{CFA10D82-B2A1-445F-88A1-CE42DA3D701C}" type="presOf" srcId="{7956B523-AB19-4FF2-8A77-614F431C4339}" destId="{532DFD20-C988-45AC-AB0C-6E3D78957F7A}" srcOrd="0" destOrd="0" presId="urn:microsoft.com/office/officeart/2005/8/layout/lProcess1"/>
    <dgm:cxn modelId="{A761A6A1-5D52-4BF0-BAB5-8A9D744D6056}" srcId="{0D502A19-5136-4378-A130-A36F11B96709}" destId="{0EA9ABA6-DE6E-402E-B398-F9194E92E040}" srcOrd="0" destOrd="0" parTransId="{CD7F6310-FE14-4183-B245-F74C4020D5CC}" sibTransId="{D721F640-FB34-48D2-AA4E-C26AB4DB0823}"/>
    <dgm:cxn modelId="{EE7849B1-8E8D-4245-85E6-5246F670E420}" type="presOf" srcId="{0D502A19-5136-4378-A130-A36F11B96709}" destId="{09A94A5F-F6E7-4516-8901-43A75B2C3CBB}" srcOrd="0" destOrd="0" presId="urn:microsoft.com/office/officeart/2005/8/layout/lProcess1"/>
    <dgm:cxn modelId="{261571D2-07D8-4430-BCB4-1973C4E41CFC}" type="presOf" srcId="{90891217-B0BD-42B5-B9DE-1247E3F68B55}" destId="{24ADFFE7-8126-403E-AC80-E0CBE71FF5E8}" srcOrd="0" destOrd="0" presId="urn:microsoft.com/office/officeart/2005/8/layout/lProcess1"/>
    <dgm:cxn modelId="{E8B614ED-4519-4AC8-A0FF-45FA709731B4}" type="presOf" srcId="{0EA9ABA6-DE6E-402E-B398-F9194E92E040}" destId="{DF05A4C4-666D-4F86-98D5-085D3E360DAA}" srcOrd="0" destOrd="0" presId="urn:microsoft.com/office/officeart/2005/8/layout/lProcess1"/>
    <dgm:cxn modelId="{417DE3F8-7DAE-465C-BDC7-FDC6603136B7}" type="presOf" srcId="{C6EE1B5C-7C6E-44AB-B03D-408C38F314B2}" destId="{8A11C29D-8C8D-4911-A1B6-7CF709DCB086}" srcOrd="0" destOrd="0" presId="urn:microsoft.com/office/officeart/2005/8/layout/lProcess1"/>
    <dgm:cxn modelId="{1855D8C4-A382-4F50-8C8C-21755E41A226}" type="presParOf" srcId="{09A94A5F-F6E7-4516-8901-43A75B2C3CBB}" destId="{80659F8A-A587-4E2A-AC96-412BCCA9804C}" srcOrd="0" destOrd="0" presId="urn:microsoft.com/office/officeart/2005/8/layout/lProcess1"/>
    <dgm:cxn modelId="{05E0FA77-8888-416A-B2A2-DCBD0F6C85C8}" type="presParOf" srcId="{80659F8A-A587-4E2A-AC96-412BCCA9804C}" destId="{DF05A4C4-666D-4F86-98D5-085D3E360DAA}" srcOrd="0" destOrd="0" presId="urn:microsoft.com/office/officeart/2005/8/layout/lProcess1"/>
    <dgm:cxn modelId="{F6B1924D-37C6-4A55-BC43-4E122AB1DBD9}" type="presParOf" srcId="{80659F8A-A587-4E2A-AC96-412BCCA9804C}" destId="{24ADFFE7-8126-403E-AC80-E0CBE71FF5E8}" srcOrd="1" destOrd="0" presId="urn:microsoft.com/office/officeart/2005/8/layout/lProcess1"/>
    <dgm:cxn modelId="{AC1C5F33-637D-4BA2-8A62-CB9AF35BB201}" type="presParOf" srcId="{80659F8A-A587-4E2A-AC96-412BCCA9804C}" destId="{8A11C29D-8C8D-4911-A1B6-7CF709DCB086}" srcOrd="2" destOrd="0" presId="urn:microsoft.com/office/officeart/2005/8/layout/lProcess1"/>
    <dgm:cxn modelId="{E8F65C74-1C35-4763-BE29-DE7A8279FD3A}" type="presParOf" srcId="{80659F8A-A587-4E2A-AC96-412BCCA9804C}" destId="{4E94E11C-1301-4F04-A209-C27281ACB60C}" srcOrd="3" destOrd="0" presId="urn:microsoft.com/office/officeart/2005/8/layout/lProcess1"/>
    <dgm:cxn modelId="{AD3F9BD4-993E-421E-93D1-693EF98DF1C4}" type="presParOf" srcId="{80659F8A-A587-4E2A-AC96-412BCCA9804C}" destId="{532DFD20-C988-45AC-AB0C-6E3D78957F7A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502A19-5136-4378-A130-A36F11B96709}" type="doc">
      <dgm:prSet loTypeId="urn:microsoft.com/office/officeart/2005/8/layout/lProcess1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7956B523-AB19-4FF2-8A77-614F431C4339}">
      <dgm:prSet phldrT="[텍스트]" custT="1"/>
      <dgm:spPr/>
      <dgm:t>
        <a:bodyPr/>
        <a:lstStyle/>
        <a:p>
          <a:pPr algn="l" latinLnBrk="1"/>
          <a:r>
            <a:rPr lang="en-US" sz="1200" dirty="0"/>
            <a:t>     </a:t>
          </a:r>
          <a:r>
            <a:rPr lang="ko-KR" altLang="en-US" sz="1200" dirty="0"/>
            <a:t>단계</a:t>
          </a:r>
          <a:r>
            <a:rPr lang="en-US" altLang="ko-KR" sz="1200" dirty="0"/>
            <a:t>2 : </a:t>
          </a:r>
          <a:r>
            <a:rPr lang="en-US" sz="1200" dirty="0" err="1"/>
            <a:t>youtube</a:t>
          </a:r>
          <a:r>
            <a:rPr lang="en-US" sz="1200" dirty="0"/>
            <a:t> </a:t>
          </a:r>
          <a:r>
            <a:rPr lang="ko-KR" altLang="en-US" sz="1200" dirty="0"/>
            <a:t>분석</a:t>
          </a:r>
          <a:r>
            <a:rPr lang="en-US" sz="1200" dirty="0"/>
            <a:t> </a:t>
          </a:r>
          <a:endParaRPr lang="ko-KR" altLang="en-US" sz="1200" dirty="0"/>
        </a:p>
      </dgm:t>
    </dgm:pt>
    <dgm:pt modelId="{AE061FF8-060E-40F6-A8AC-0F22C9606788}" type="parTrans" cxnId="{5E884A14-7E73-4036-BAFB-1AFD8283BD5D}">
      <dgm:prSet/>
      <dgm:spPr/>
      <dgm:t>
        <a:bodyPr/>
        <a:lstStyle/>
        <a:p>
          <a:pPr latinLnBrk="1"/>
          <a:endParaRPr lang="ko-KR" altLang="en-US"/>
        </a:p>
      </dgm:t>
    </dgm:pt>
    <dgm:pt modelId="{798D425E-4481-4A62-BCBA-ABC87EE915CC}" type="sibTrans" cxnId="{5E884A14-7E73-4036-BAFB-1AFD8283BD5D}">
      <dgm:prSet/>
      <dgm:spPr/>
      <dgm:t>
        <a:bodyPr/>
        <a:lstStyle/>
        <a:p>
          <a:pPr latinLnBrk="1"/>
          <a:endParaRPr lang="ko-KR" altLang="en-US"/>
        </a:p>
      </dgm:t>
    </dgm:pt>
    <dgm:pt modelId="{CFE7AE01-3FCE-4303-B93A-2C348CF7C235}">
      <dgm:prSet phldrT="[텍스트]" custT="1"/>
      <dgm:spPr/>
      <dgm:t>
        <a:bodyPr/>
        <a:lstStyle/>
        <a:p>
          <a:pPr algn="l" latinLnBrk="1"/>
          <a:r>
            <a:rPr lang="ko-KR" altLang="en-US" sz="1200" dirty="0"/>
            <a:t>     단계</a:t>
          </a:r>
          <a:r>
            <a:rPr lang="en-US" altLang="ko-KR" sz="1200" dirty="0"/>
            <a:t>5 : </a:t>
          </a:r>
          <a:r>
            <a:rPr lang="ko-KR" altLang="en-US" sz="1200" dirty="0"/>
            <a:t>비교 분석</a:t>
          </a:r>
        </a:p>
      </dgm:t>
    </dgm:pt>
    <dgm:pt modelId="{9FD239A4-4AF8-4005-8B64-88C599A7F057}" type="parTrans" cxnId="{16EFE83B-6FB8-47C7-B2E5-430F9FA2D3E7}">
      <dgm:prSet/>
      <dgm:spPr/>
      <dgm:t>
        <a:bodyPr/>
        <a:lstStyle/>
        <a:p>
          <a:pPr latinLnBrk="1"/>
          <a:endParaRPr lang="ko-KR" altLang="en-US"/>
        </a:p>
      </dgm:t>
    </dgm:pt>
    <dgm:pt modelId="{C2BA04D6-2561-4BDC-9692-D8286D783167}" type="sibTrans" cxnId="{16EFE83B-6FB8-47C7-B2E5-430F9FA2D3E7}">
      <dgm:prSet/>
      <dgm:spPr/>
      <dgm:t>
        <a:bodyPr/>
        <a:lstStyle/>
        <a:p>
          <a:pPr latinLnBrk="1"/>
          <a:endParaRPr lang="ko-KR" altLang="en-US"/>
        </a:p>
      </dgm:t>
    </dgm:pt>
    <dgm:pt modelId="{DEA79FCD-1CCC-46F3-AAC4-8E1B522A4573}">
      <dgm:prSet phldrT="[텍스트]" custT="1"/>
      <dgm:spPr/>
      <dgm:t>
        <a:bodyPr/>
        <a:lstStyle/>
        <a:p>
          <a:pPr algn="l" latinLnBrk="1"/>
          <a:r>
            <a:rPr lang="ko-KR" altLang="en-US" sz="1200" dirty="0"/>
            <a:t>     단계</a:t>
          </a:r>
          <a:r>
            <a:rPr lang="en-US" altLang="ko-KR" sz="1200" dirty="0"/>
            <a:t>3 : </a:t>
          </a:r>
          <a:r>
            <a:rPr lang="ko-KR" altLang="en-US" sz="1200" dirty="0"/>
            <a:t>통합 데이터 분석</a:t>
          </a:r>
        </a:p>
      </dgm:t>
    </dgm:pt>
    <dgm:pt modelId="{EB8CABBA-438A-4E17-A96B-3667DF960026}" type="parTrans" cxnId="{2C2F35A2-1F98-4A63-8719-7597593E1A14}">
      <dgm:prSet/>
      <dgm:spPr/>
      <dgm:t>
        <a:bodyPr/>
        <a:lstStyle/>
        <a:p>
          <a:pPr latinLnBrk="1"/>
          <a:endParaRPr lang="ko-KR" altLang="en-US"/>
        </a:p>
      </dgm:t>
    </dgm:pt>
    <dgm:pt modelId="{05472F3D-2445-4FF9-8D9E-6BA19AAF6B66}" type="sibTrans" cxnId="{2C2F35A2-1F98-4A63-8719-7597593E1A14}">
      <dgm:prSet/>
      <dgm:spPr/>
      <dgm:t>
        <a:bodyPr/>
        <a:lstStyle/>
        <a:p>
          <a:pPr latinLnBrk="1"/>
          <a:endParaRPr lang="ko-KR" altLang="en-US"/>
        </a:p>
      </dgm:t>
    </dgm:pt>
    <dgm:pt modelId="{0EA9ABA6-DE6E-402E-B398-F9194E92E040}">
      <dgm:prSet phldrT="[텍스트]" custT="1"/>
      <dgm:spPr/>
      <dgm:t>
        <a:bodyPr/>
        <a:lstStyle/>
        <a:p>
          <a:pPr algn="l" latinLnBrk="1"/>
          <a:r>
            <a:rPr lang="ko-KR" altLang="en-US" sz="1200" dirty="0"/>
            <a:t>     단계</a:t>
          </a:r>
          <a:r>
            <a:rPr lang="en-US" altLang="ko-KR" sz="1200" dirty="0"/>
            <a:t>1 : </a:t>
          </a:r>
          <a:r>
            <a:rPr lang="ko-KR" altLang="en-US" sz="1200" dirty="0"/>
            <a:t>트위터</a:t>
          </a:r>
          <a:r>
            <a:rPr lang="en-US" altLang="ko-KR" sz="1200" dirty="0"/>
            <a:t>, </a:t>
          </a:r>
          <a:r>
            <a:rPr lang="ko-KR" altLang="en-US" sz="1200" dirty="0"/>
            <a:t>페이스북 분석</a:t>
          </a:r>
        </a:p>
      </dgm:t>
    </dgm:pt>
    <dgm:pt modelId="{D721F640-FB34-48D2-AA4E-C26AB4DB0823}" type="sibTrans" cxnId="{A761A6A1-5D52-4BF0-BAB5-8A9D744D6056}">
      <dgm:prSet/>
      <dgm:spPr/>
      <dgm:t>
        <a:bodyPr/>
        <a:lstStyle/>
        <a:p>
          <a:pPr latinLnBrk="1"/>
          <a:endParaRPr lang="ko-KR" altLang="en-US"/>
        </a:p>
      </dgm:t>
    </dgm:pt>
    <dgm:pt modelId="{CD7F6310-FE14-4183-B245-F74C4020D5CC}" type="parTrans" cxnId="{A761A6A1-5D52-4BF0-BAB5-8A9D744D6056}">
      <dgm:prSet/>
      <dgm:spPr/>
      <dgm:t>
        <a:bodyPr/>
        <a:lstStyle/>
        <a:p>
          <a:pPr latinLnBrk="1"/>
          <a:endParaRPr lang="ko-KR" altLang="en-US"/>
        </a:p>
      </dgm:t>
    </dgm:pt>
    <dgm:pt modelId="{1E7D5814-9B39-4E71-85B9-32A039AAFDE6}">
      <dgm:prSet phldrT="[텍스트]" custT="1"/>
      <dgm:spPr/>
      <dgm:t>
        <a:bodyPr/>
        <a:lstStyle/>
        <a:p>
          <a:pPr algn="l" latinLnBrk="1"/>
          <a:r>
            <a:rPr lang="ko-KR" altLang="en-US" sz="1200" dirty="0"/>
            <a:t>     단계</a:t>
          </a:r>
          <a:r>
            <a:rPr lang="en-US" altLang="ko-KR" sz="1200" dirty="0"/>
            <a:t>4 : </a:t>
          </a:r>
          <a:r>
            <a:rPr lang="ko-KR" altLang="en-US" sz="1200" dirty="0"/>
            <a:t>토픽모형 분석</a:t>
          </a:r>
        </a:p>
      </dgm:t>
    </dgm:pt>
    <dgm:pt modelId="{0F9EDE54-5CFD-4DF7-8A8A-ECEC90D8A8E0}" type="parTrans" cxnId="{E342D818-A6D3-4AA9-867E-A195733310A3}">
      <dgm:prSet/>
      <dgm:spPr/>
      <dgm:t>
        <a:bodyPr/>
        <a:lstStyle/>
        <a:p>
          <a:pPr latinLnBrk="1"/>
          <a:endParaRPr lang="ko-KR" altLang="en-US"/>
        </a:p>
      </dgm:t>
    </dgm:pt>
    <dgm:pt modelId="{7F721FC4-8E69-47E8-89F3-4B7164B01028}" type="sibTrans" cxnId="{E342D818-A6D3-4AA9-867E-A195733310A3}">
      <dgm:prSet/>
      <dgm:spPr/>
      <dgm:t>
        <a:bodyPr/>
        <a:lstStyle/>
        <a:p>
          <a:pPr latinLnBrk="1"/>
          <a:endParaRPr lang="ko-KR" altLang="en-US"/>
        </a:p>
      </dgm:t>
    </dgm:pt>
    <dgm:pt modelId="{54DADA4A-58EB-4BD5-BC3C-B14226B16CCD}">
      <dgm:prSet phldrT="[텍스트]" custT="1"/>
      <dgm:spPr/>
      <dgm:t>
        <a:bodyPr/>
        <a:lstStyle/>
        <a:p>
          <a:pPr algn="l" latinLnBrk="1"/>
          <a:r>
            <a:rPr lang="ko-KR" altLang="en-US" sz="1200" dirty="0"/>
            <a:t>     단계</a:t>
          </a:r>
          <a:r>
            <a:rPr lang="en-US" altLang="ko-KR" sz="1200" dirty="0"/>
            <a:t>6 : </a:t>
          </a:r>
          <a:r>
            <a:rPr lang="ko-KR" altLang="en-US" sz="1200" dirty="0"/>
            <a:t>상관관계 분석</a:t>
          </a:r>
        </a:p>
      </dgm:t>
    </dgm:pt>
    <dgm:pt modelId="{791CDE86-93FB-4322-B0C1-7F3B73992881}" type="parTrans" cxnId="{448006DD-C3B3-4411-B96A-410003DD9931}">
      <dgm:prSet/>
      <dgm:spPr/>
      <dgm:t>
        <a:bodyPr/>
        <a:lstStyle/>
        <a:p>
          <a:pPr latinLnBrk="1"/>
          <a:endParaRPr lang="ko-KR" altLang="en-US"/>
        </a:p>
      </dgm:t>
    </dgm:pt>
    <dgm:pt modelId="{71219917-C1AD-433C-9988-9EB9032594D1}" type="sibTrans" cxnId="{448006DD-C3B3-4411-B96A-410003DD9931}">
      <dgm:prSet/>
      <dgm:spPr/>
      <dgm:t>
        <a:bodyPr/>
        <a:lstStyle/>
        <a:p>
          <a:pPr latinLnBrk="1"/>
          <a:endParaRPr lang="ko-KR" altLang="en-US"/>
        </a:p>
      </dgm:t>
    </dgm:pt>
    <dgm:pt modelId="{09A94A5F-F6E7-4516-8901-43A75B2C3CBB}" type="pres">
      <dgm:prSet presAssocID="{0D502A19-5136-4378-A130-A36F11B96709}" presName="Name0" presStyleCnt="0">
        <dgm:presLayoutVars>
          <dgm:dir/>
          <dgm:animLvl val="lvl"/>
          <dgm:resizeHandles val="exact"/>
        </dgm:presLayoutVars>
      </dgm:prSet>
      <dgm:spPr/>
    </dgm:pt>
    <dgm:pt modelId="{80659F8A-A587-4E2A-AC96-412BCCA9804C}" type="pres">
      <dgm:prSet presAssocID="{0EA9ABA6-DE6E-402E-B398-F9194E92E040}" presName="vertFlow" presStyleCnt="0"/>
      <dgm:spPr/>
    </dgm:pt>
    <dgm:pt modelId="{DF05A4C4-666D-4F86-98D5-085D3E360DAA}" type="pres">
      <dgm:prSet presAssocID="{0EA9ABA6-DE6E-402E-B398-F9194E92E040}" presName="header" presStyleLbl="node1" presStyleIdx="0" presStyleCnt="1" custScaleX="159318" custScaleY="64648" custLinFactNeighborX="376"/>
      <dgm:spPr/>
    </dgm:pt>
    <dgm:pt modelId="{51EA2D44-C30C-40AC-B0A1-E25001C6681E}" type="pres">
      <dgm:prSet presAssocID="{AE061FF8-060E-40F6-A8AC-0F22C9606788}" presName="parTrans" presStyleLbl="sibTrans2D1" presStyleIdx="0" presStyleCnt="5"/>
      <dgm:spPr/>
    </dgm:pt>
    <dgm:pt modelId="{532DFD20-C988-45AC-AB0C-6E3D78957F7A}" type="pres">
      <dgm:prSet presAssocID="{7956B523-AB19-4FF2-8A77-614F431C4339}" presName="child" presStyleLbl="alignAccFollowNode1" presStyleIdx="0" presStyleCnt="5" custScaleX="159318" custScaleY="70304">
        <dgm:presLayoutVars>
          <dgm:chMax val="0"/>
          <dgm:bulletEnabled val="1"/>
        </dgm:presLayoutVars>
      </dgm:prSet>
      <dgm:spPr/>
    </dgm:pt>
    <dgm:pt modelId="{F06AFEA1-CB12-40E4-9E4F-DC7A120E7127}" type="pres">
      <dgm:prSet presAssocID="{798D425E-4481-4A62-BCBA-ABC87EE915CC}" presName="sibTrans" presStyleLbl="sibTrans2D1" presStyleIdx="1" presStyleCnt="5"/>
      <dgm:spPr/>
    </dgm:pt>
    <dgm:pt modelId="{D9884708-2F2A-4501-9242-2905B40A7128}" type="pres">
      <dgm:prSet presAssocID="{DEA79FCD-1CCC-46F3-AAC4-8E1B522A4573}" presName="child" presStyleLbl="alignAccFollowNode1" presStyleIdx="1" presStyleCnt="5" custScaleX="159318">
        <dgm:presLayoutVars>
          <dgm:chMax val="0"/>
          <dgm:bulletEnabled val="1"/>
        </dgm:presLayoutVars>
      </dgm:prSet>
      <dgm:spPr/>
    </dgm:pt>
    <dgm:pt modelId="{CA325A25-7E0F-48E9-8643-F657151D46C5}" type="pres">
      <dgm:prSet presAssocID="{05472F3D-2445-4FF9-8D9E-6BA19AAF6B66}" presName="sibTrans" presStyleLbl="sibTrans2D1" presStyleIdx="2" presStyleCnt="5"/>
      <dgm:spPr/>
    </dgm:pt>
    <dgm:pt modelId="{D5A07A34-6DA4-465F-8D21-7A7DA5E5ECD4}" type="pres">
      <dgm:prSet presAssocID="{1E7D5814-9B39-4E71-85B9-32A039AAFDE6}" presName="child" presStyleLbl="alignAccFollowNode1" presStyleIdx="2" presStyleCnt="5" custScaleX="159318">
        <dgm:presLayoutVars>
          <dgm:chMax val="0"/>
          <dgm:bulletEnabled val="1"/>
        </dgm:presLayoutVars>
      </dgm:prSet>
      <dgm:spPr/>
    </dgm:pt>
    <dgm:pt modelId="{DA4E7ED0-3146-43C5-A2B4-F9CE5F517216}" type="pres">
      <dgm:prSet presAssocID="{7F721FC4-8E69-47E8-89F3-4B7164B01028}" presName="sibTrans" presStyleLbl="sibTrans2D1" presStyleIdx="3" presStyleCnt="5"/>
      <dgm:spPr/>
    </dgm:pt>
    <dgm:pt modelId="{B6968312-1441-4F13-B428-A6154A26B153}" type="pres">
      <dgm:prSet presAssocID="{CFE7AE01-3FCE-4303-B93A-2C348CF7C235}" presName="child" presStyleLbl="alignAccFollowNode1" presStyleIdx="3" presStyleCnt="5" custScaleX="159318">
        <dgm:presLayoutVars>
          <dgm:chMax val="0"/>
          <dgm:bulletEnabled val="1"/>
        </dgm:presLayoutVars>
      </dgm:prSet>
      <dgm:spPr/>
    </dgm:pt>
    <dgm:pt modelId="{AEF5161F-1D92-4792-9FFF-BD974F63B3A1}" type="pres">
      <dgm:prSet presAssocID="{C2BA04D6-2561-4BDC-9692-D8286D783167}" presName="sibTrans" presStyleLbl="sibTrans2D1" presStyleIdx="4" presStyleCnt="5"/>
      <dgm:spPr/>
    </dgm:pt>
    <dgm:pt modelId="{0096F693-2B5F-4DFD-9EBA-1FDA945F4946}" type="pres">
      <dgm:prSet presAssocID="{54DADA4A-58EB-4BD5-BC3C-B14226B16CCD}" presName="child" presStyleLbl="alignAccFollowNode1" presStyleIdx="4" presStyleCnt="5" custScaleX="159691">
        <dgm:presLayoutVars>
          <dgm:chMax val="0"/>
          <dgm:bulletEnabled val="1"/>
        </dgm:presLayoutVars>
      </dgm:prSet>
      <dgm:spPr/>
    </dgm:pt>
  </dgm:ptLst>
  <dgm:cxnLst>
    <dgm:cxn modelId="{86911D04-1142-4036-9076-B916C38BFA65}" type="presOf" srcId="{54DADA4A-58EB-4BD5-BC3C-B14226B16CCD}" destId="{0096F693-2B5F-4DFD-9EBA-1FDA945F4946}" srcOrd="0" destOrd="0" presId="urn:microsoft.com/office/officeart/2005/8/layout/lProcess1"/>
    <dgm:cxn modelId="{25EC5407-FDF7-4D7A-89AB-A55607A55E3C}" type="presOf" srcId="{C2BA04D6-2561-4BDC-9692-D8286D783167}" destId="{AEF5161F-1D92-4792-9FFF-BD974F63B3A1}" srcOrd="0" destOrd="0" presId="urn:microsoft.com/office/officeart/2005/8/layout/lProcess1"/>
    <dgm:cxn modelId="{12C87A0B-3F23-4661-B0D9-EBA63E843315}" type="presOf" srcId="{1E7D5814-9B39-4E71-85B9-32A039AAFDE6}" destId="{D5A07A34-6DA4-465F-8D21-7A7DA5E5ECD4}" srcOrd="0" destOrd="0" presId="urn:microsoft.com/office/officeart/2005/8/layout/lProcess1"/>
    <dgm:cxn modelId="{5E884A14-7E73-4036-BAFB-1AFD8283BD5D}" srcId="{0EA9ABA6-DE6E-402E-B398-F9194E92E040}" destId="{7956B523-AB19-4FF2-8A77-614F431C4339}" srcOrd="0" destOrd="0" parTransId="{AE061FF8-060E-40F6-A8AC-0F22C9606788}" sibTransId="{798D425E-4481-4A62-BCBA-ABC87EE915CC}"/>
    <dgm:cxn modelId="{E342D818-A6D3-4AA9-867E-A195733310A3}" srcId="{0EA9ABA6-DE6E-402E-B398-F9194E92E040}" destId="{1E7D5814-9B39-4E71-85B9-32A039AAFDE6}" srcOrd="2" destOrd="0" parTransId="{0F9EDE54-5CFD-4DF7-8A8A-ECEC90D8A8E0}" sibTransId="{7F721FC4-8E69-47E8-89F3-4B7164B01028}"/>
    <dgm:cxn modelId="{16EFE83B-6FB8-47C7-B2E5-430F9FA2D3E7}" srcId="{0EA9ABA6-DE6E-402E-B398-F9194E92E040}" destId="{CFE7AE01-3FCE-4303-B93A-2C348CF7C235}" srcOrd="3" destOrd="0" parTransId="{9FD239A4-4AF8-4005-8B64-88C599A7F057}" sibTransId="{C2BA04D6-2561-4BDC-9692-D8286D783167}"/>
    <dgm:cxn modelId="{6FC6154C-77C3-4B0A-AE8F-F4155EDCDB11}" type="presOf" srcId="{05472F3D-2445-4FF9-8D9E-6BA19AAF6B66}" destId="{CA325A25-7E0F-48E9-8643-F657151D46C5}" srcOrd="0" destOrd="0" presId="urn:microsoft.com/office/officeart/2005/8/layout/lProcess1"/>
    <dgm:cxn modelId="{6FDD3254-A97D-4D96-A5C7-A3BBB8E7CBA3}" type="presOf" srcId="{DEA79FCD-1CCC-46F3-AAC4-8E1B522A4573}" destId="{D9884708-2F2A-4501-9242-2905B40A7128}" srcOrd="0" destOrd="0" presId="urn:microsoft.com/office/officeart/2005/8/layout/lProcess1"/>
    <dgm:cxn modelId="{C3A5F756-33F4-4CCF-9BF6-A10028F99F44}" type="presOf" srcId="{AE061FF8-060E-40F6-A8AC-0F22C9606788}" destId="{51EA2D44-C30C-40AC-B0A1-E25001C6681E}" srcOrd="0" destOrd="0" presId="urn:microsoft.com/office/officeart/2005/8/layout/lProcess1"/>
    <dgm:cxn modelId="{CFA10D82-B2A1-445F-88A1-CE42DA3D701C}" type="presOf" srcId="{7956B523-AB19-4FF2-8A77-614F431C4339}" destId="{532DFD20-C988-45AC-AB0C-6E3D78957F7A}" srcOrd="0" destOrd="0" presId="urn:microsoft.com/office/officeart/2005/8/layout/lProcess1"/>
    <dgm:cxn modelId="{9966C794-DC00-4E56-A2B6-469E2DB18DD7}" type="presOf" srcId="{798D425E-4481-4A62-BCBA-ABC87EE915CC}" destId="{F06AFEA1-CB12-40E4-9E4F-DC7A120E7127}" srcOrd="0" destOrd="0" presId="urn:microsoft.com/office/officeart/2005/8/layout/lProcess1"/>
    <dgm:cxn modelId="{A761A6A1-5D52-4BF0-BAB5-8A9D744D6056}" srcId="{0D502A19-5136-4378-A130-A36F11B96709}" destId="{0EA9ABA6-DE6E-402E-B398-F9194E92E040}" srcOrd="0" destOrd="0" parTransId="{CD7F6310-FE14-4183-B245-F74C4020D5CC}" sibTransId="{D721F640-FB34-48D2-AA4E-C26AB4DB0823}"/>
    <dgm:cxn modelId="{2C2F35A2-1F98-4A63-8719-7597593E1A14}" srcId="{0EA9ABA6-DE6E-402E-B398-F9194E92E040}" destId="{DEA79FCD-1CCC-46F3-AAC4-8E1B522A4573}" srcOrd="1" destOrd="0" parTransId="{EB8CABBA-438A-4E17-A96B-3667DF960026}" sibTransId="{05472F3D-2445-4FF9-8D9E-6BA19AAF6B66}"/>
    <dgm:cxn modelId="{7E4876B0-508C-4EF5-A0D7-7FD62CF931D6}" type="presOf" srcId="{7F721FC4-8E69-47E8-89F3-4B7164B01028}" destId="{DA4E7ED0-3146-43C5-A2B4-F9CE5F517216}" srcOrd="0" destOrd="0" presId="urn:microsoft.com/office/officeart/2005/8/layout/lProcess1"/>
    <dgm:cxn modelId="{EE7849B1-8E8D-4245-85E6-5246F670E420}" type="presOf" srcId="{0D502A19-5136-4378-A130-A36F11B96709}" destId="{09A94A5F-F6E7-4516-8901-43A75B2C3CBB}" srcOrd="0" destOrd="0" presId="urn:microsoft.com/office/officeart/2005/8/layout/lProcess1"/>
    <dgm:cxn modelId="{448006DD-C3B3-4411-B96A-410003DD9931}" srcId="{0EA9ABA6-DE6E-402E-B398-F9194E92E040}" destId="{54DADA4A-58EB-4BD5-BC3C-B14226B16CCD}" srcOrd="4" destOrd="0" parTransId="{791CDE86-93FB-4322-B0C1-7F3B73992881}" sibTransId="{71219917-C1AD-433C-9988-9EB9032594D1}"/>
    <dgm:cxn modelId="{E8B614ED-4519-4AC8-A0FF-45FA709731B4}" type="presOf" srcId="{0EA9ABA6-DE6E-402E-B398-F9194E92E040}" destId="{DF05A4C4-666D-4F86-98D5-085D3E360DAA}" srcOrd="0" destOrd="0" presId="urn:microsoft.com/office/officeart/2005/8/layout/lProcess1"/>
    <dgm:cxn modelId="{DA70A9F6-FC6B-4BA2-9B75-A866157E1482}" type="presOf" srcId="{CFE7AE01-3FCE-4303-B93A-2C348CF7C235}" destId="{B6968312-1441-4F13-B428-A6154A26B153}" srcOrd="0" destOrd="0" presId="urn:microsoft.com/office/officeart/2005/8/layout/lProcess1"/>
    <dgm:cxn modelId="{1855D8C4-A382-4F50-8C8C-21755E41A226}" type="presParOf" srcId="{09A94A5F-F6E7-4516-8901-43A75B2C3CBB}" destId="{80659F8A-A587-4E2A-AC96-412BCCA9804C}" srcOrd="0" destOrd="0" presId="urn:microsoft.com/office/officeart/2005/8/layout/lProcess1"/>
    <dgm:cxn modelId="{05E0FA77-8888-416A-B2A2-DCBD0F6C85C8}" type="presParOf" srcId="{80659F8A-A587-4E2A-AC96-412BCCA9804C}" destId="{DF05A4C4-666D-4F86-98D5-085D3E360DAA}" srcOrd="0" destOrd="0" presId="urn:microsoft.com/office/officeart/2005/8/layout/lProcess1"/>
    <dgm:cxn modelId="{15511BCC-8E65-4B58-9B76-260386166BF8}" type="presParOf" srcId="{80659F8A-A587-4E2A-AC96-412BCCA9804C}" destId="{51EA2D44-C30C-40AC-B0A1-E25001C6681E}" srcOrd="1" destOrd="0" presId="urn:microsoft.com/office/officeart/2005/8/layout/lProcess1"/>
    <dgm:cxn modelId="{AD3F9BD4-993E-421E-93D1-693EF98DF1C4}" type="presParOf" srcId="{80659F8A-A587-4E2A-AC96-412BCCA9804C}" destId="{532DFD20-C988-45AC-AB0C-6E3D78957F7A}" srcOrd="2" destOrd="0" presId="urn:microsoft.com/office/officeart/2005/8/layout/lProcess1"/>
    <dgm:cxn modelId="{C593C69C-99FB-463B-961D-FD984AB54C53}" type="presParOf" srcId="{80659F8A-A587-4E2A-AC96-412BCCA9804C}" destId="{F06AFEA1-CB12-40E4-9E4F-DC7A120E7127}" srcOrd="3" destOrd="0" presId="urn:microsoft.com/office/officeart/2005/8/layout/lProcess1"/>
    <dgm:cxn modelId="{08081E4F-5477-4D65-86A7-AA6F37C71065}" type="presParOf" srcId="{80659F8A-A587-4E2A-AC96-412BCCA9804C}" destId="{D9884708-2F2A-4501-9242-2905B40A7128}" srcOrd="4" destOrd="0" presId="urn:microsoft.com/office/officeart/2005/8/layout/lProcess1"/>
    <dgm:cxn modelId="{C4D40CBA-AE44-489E-A2B7-6693248CED33}" type="presParOf" srcId="{80659F8A-A587-4E2A-AC96-412BCCA9804C}" destId="{CA325A25-7E0F-48E9-8643-F657151D46C5}" srcOrd="5" destOrd="0" presId="urn:microsoft.com/office/officeart/2005/8/layout/lProcess1"/>
    <dgm:cxn modelId="{0E47907D-0004-40F6-A600-E0FD17FF38F7}" type="presParOf" srcId="{80659F8A-A587-4E2A-AC96-412BCCA9804C}" destId="{D5A07A34-6DA4-465F-8D21-7A7DA5E5ECD4}" srcOrd="6" destOrd="0" presId="urn:microsoft.com/office/officeart/2005/8/layout/lProcess1"/>
    <dgm:cxn modelId="{352A7E7F-16C9-4CC6-8D76-AD3FAE1C62D9}" type="presParOf" srcId="{80659F8A-A587-4E2A-AC96-412BCCA9804C}" destId="{DA4E7ED0-3146-43C5-A2B4-F9CE5F517216}" srcOrd="7" destOrd="0" presId="urn:microsoft.com/office/officeart/2005/8/layout/lProcess1"/>
    <dgm:cxn modelId="{83463167-974F-4446-94BC-E7BA9BE03DA1}" type="presParOf" srcId="{80659F8A-A587-4E2A-AC96-412BCCA9804C}" destId="{B6968312-1441-4F13-B428-A6154A26B153}" srcOrd="8" destOrd="0" presId="urn:microsoft.com/office/officeart/2005/8/layout/lProcess1"/>
    <dgm:cxn modelId="{1C9FD23A-674A-464F-88D2-4A71B94E0378}" type="presParOf" srcId="{80659F8A-A587-4E2A-AC96-412BCCA9804C}" destId="{AEF5161F-1D92-4792-9FFF-BD974F63B3A1}" srcOrd="9" destOrd="0" presId="urn:microsoft.com/office/officeart/2005/8/layout/lProcess1"/>
    <dgm:cxn modelId="{2750FA8F-4B21-40C1-A9B8-3ACE618370A2}" type="presParOf" srcId="{80659F8A-A587-4E2A-AC96-412BCCA9804C}" destId="{0096F693-2B5F-4DFD-9EBA-1FDA945F4946}" srcOrd="1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05A4C4-666D-4F86-98D5-085D3E360DAA}">
      <dsp:nvSpPr>
        <dsp:cNvPr id="0" name=""/>
        <dsp:cNvSpPr/>
      </dsp:nvSpPr>
      <dsp:spPr>
        <a:xfrm>
          <a:off x="1104371" y="751"/>
          <a:ext cx="2227033" cy="4297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 dirty="0"/>
            <a:t>   단계</a:t>
          </a:r>
          <a:r>
            <a:rPr lang="en-US" altLang="ko-KR" sz="1200" kern="1200" dirty="0"/>
            <a:t>1 : </a:t>
          </a:r>
          <a:r>
            <a:rPr lang="ko-KR" altLang="en-US" sz="1200" kern="1200" dirty="0"/>
            <a:t>비정형 데이터 수집</a:t>
          </a:r>
        </a:p>
      </dsp:txBody>
      <dsp:txXfrm>
        <a:off x="1116958" y="13338"/>
        <a:ext cx="2201859" cy="404566"/>
      </dsp:txXfrm>
    </dsp:sp>
    <dsp:sp modelId="{24ADFFE7-8126-403E-AC80-E0CBE71FF5E8}">
      <dsp:nvSpPr>
        <dsp:cNvPr id="0" name=""/>
        <dsp:cNvSpPr/>
      </dsp:nvSpPr>
      <dsp:spPr>
        <a:xfrm rot="5400000">
          <a:off x="2120224" y="528154"/>
          <a:ext cx="195326" cy="19532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11C29D-8C8D-4911-A1B6-7CF709DCB086}">
      <dsp:nvSpPr>
        <dsp:cNvPr id="0" name=""/>
        <dsp:cNvSpPr/>
      </dsp:nvSpPr>
      <dsp:spPr>
        <a:xfrm>
          <a:off x="956994" y="821144"/>
          <a:ext cx="2521786" cy="1116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 dirty="0"/>
            <a:t>  단계</a:t>
          </a:r>
          <a:r>
            <a:rPr lang="en-US" altLang="ko-KR" sz="1200" kern="1200" dirty="0"/>
            <a:t>2 : </a:t>
          </a:r>
          <a:r>
            <a:rPr lang="ko-KR" altLang="en-US" sz="1200" kern="1200" dirty="0"/>
            <a:t>형태소 분석과 </a:t>
          </a:r>
          <a:r>
            <a:rPr lang="ko-KR" altLang="en-US" sz="1200" kern="1200" dirty="0" err="1"/>
            <a:t>전처리</a:t>
          </a:r>
          <a:r>
            <a:rPr lang="ko-KR" altLang="en-US" sz="1200" kern="1200" dirty="0"/>
            <a:t>    </a:t>
          </a:r>
          <a:r>
            <a:rPr lang="en-US" altLang="ko-KR" sz="1200" kern="1200" dirty="0"/>
            <a:t>(</a:t>
          </a:r>
          <a:r>
            <a:rPr lang="ko-KR" altLang="en-US" sz="1200" kern="1200" dirty="0"/>
            <a:t>동의어 처리</a:t>
          </a:r>
          <a:r>
            <a:rPr lang="en-US" altLang="ko-KR" sz="1200" kern="1200" dirty="0"/>
            <a:t>, </a:t>
          </a:r>
          <a:r>
            <a:rPr lang="ko-KR" altLang="en-US" sz="1200" kern="1200" dirty="0"/>
            <a:t>불용어처리</a:t>
          </a:r>
          <a:r>
            <a:rPr lang="en-US" altLang="ko-KR" sz="1200" kern="1200" dirty="0"/>
            <a:t>, </a:t>
          </a:r>
          <a:r>
            <a:rPr lang="ko-KR" altLang="en-US" sz="1200" kern="1200" dirty="0"/>
            <a:t>특수문자 제거</a:t>
          </a:r>
          <a:r>
            <a:rPr lang="en-US" altLang="ko-KR" sz="1200" kern="1200" dirty="0"/>
            <a:t>, </a:t>
          </a:r>
          <a:r>
            <a:rPr lang="ko-KR" altLang="en-US" sz="1200" kern="1200" dirty="0"/>
            <a:t>숫자 제거 여부</a:t>
          </a:r>
          <a:r>
            <a:rPr lang="en-US" altLang="ko-KR" sz="1200" kern="1200" dirty="0"/>
            <a:t>, </a:t>
          </a:r>
          <a:r>
            <a:rPr lang="ko-KR" altLang="en-US" sz="1200" kern="1200" dirty="0"/>
            <a:t>대소문자 변경 여부 확인</a:t>
          </a:r>
          <a:r>
            <a:rPr lang="en-US" altLang="ko-KR" sz="1200" kern="1200" dirty="0"/>
            <a:t>)</a:t>
          </a:r>
          <a:endParaRPr lang="ko-KR" altLang="en-US" sz="1200" kern="1200" dirty="0"/>
        </a:p>
      </dsp:txBody>
      <dsp:txXfrm>
        <a:off x="989685" y="853835"/>
        <a:ext cx="2456404" cy="1050768"/>
      </dsp:txXfrm>
    </dsp:sp>
    <dsp:sp modelId="{4E94E11C-1301-4F04-A209-C27281ACB60C}">
      <dsp:nvSpPr>
        <dsp:cNvPr id="0" name=""/>
        <dsp:cNvSpPr/>
      </dsp:nvSpPr>
      <dsp:spPr>
        <a:xfrm rot="5400000">
          <a:off x="2120224" y="2034958"/>
          <a:ext cx="195326" cy="19532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2DFD20-C988-45AC-AB0C-6E3D78957F7A}">
      <dsp:nvSpPr>
        <dsp:cNvPr id="0" name=""/>
        <dsp:cNvSpPr/>
      </dsp:nvSpPr>
      <dsp:spPr>
        <a:xfrm>
          <a:off x="1150088" y="2327948"/>
          <a:ext cx="2135598" cy="521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  단계3 : </a:t>
          </a:r>
          <a:r>
            <a:rPr lang="en-US" sz="1200" kern="1200" dirty="0" err="1"/>
            <a:t>정보저장소에</a:t>
          </a:r>
          <a:r>
            <a:rPr lang="en-US" sz="1200" kern="1200" dirty="0"/>
            <a:t> </a:t>
          </a:r>
          <a:r>
            <a:rPr lang="en-US" sz="1200" kern="1200" dirty="0" err="1"/>
            <a:t>저장</a:t>
          </a:r>
          <a:r>
            <a:rPr lang="en-US" sz="1200" kern="1200" dirty="0"/>
            <a:t> </a:t>
          </a:r>
          <a:endParaRPr lang="ko-KR" altLang="en-US" sz="1200" kern="1200" dirty="0"/>
        </a:p>
      </dsp:txBody>
      <dsp:txXfrm>
        <a:off x="1165363" y="2343223"/>
        <a:ext cx="2105048" cy="4909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05A4C4-666D-4F86-98D5-085D3E360DAA}">
      <dsp:nvSpPr>
        <dsp:cNvPr id="0" name=""/>
        <dsp:cNvSpPr/>
      </dsp:nvSpPr>
      <dsp:spPr>
        <a:xfrm>
          <a:off x="918439" y="2374"/>
          <a:ext cx="2611221" cy="264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 dirty="0"/>
            <a:t>     단계</a:t>
          </a:r>
          <a:r>
            <a:rPr lang="en-US" altLang="ko-KR" sz="1200" kern="1200" dirty="0"/>
            <a:t>1 : </a:t>
          </a:r>
          <a:r>
            <a:rPr lang="ko-KR" altLang="en-US" sz="1200" kern="1200" dirty="0"/>
            <a:t>트위터</a:t>
          </a:r>
          <a:r>
            <a:rPr lang="en-US" altLang="ko-KR" sz="1200" kern="1200" dirty="0"/>
            <a:t>, </a:t>
          </a:r>
          <a:r>
            <a:rPr lang="ko-KR" altLang="en-US" sz="1200" kern="1200" dirty="0"/>
            <a:t>페이스북 분석</a:t>
          </a:r>
        </a:p>
      </dsp:txBody>
      <dsp:txXfrm>
        <a:off x="926198" y="10133"/>
        <a:ext cx="2595703" cy="249377"/>
      </dsp:txXfrm>
    </dsp:sp>
    <dsp:sp modelId="{51EA2D44-C30C-40AC-B0A1-E25001C6681E}">
      <dsp:nvSpPr>
        <dsp:cNvPr id="0" name=""/>
        <dsp:cNvSpPr/>
      </dsp:nvSpPr>
      <dsp:spPr>
        <a:xfrm rot="5450451">
          <a:off x="2185197" y="303122"/>
          <a:ext cx="71713" cy="7170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2DFD20-C988-45AC-AB0C-6E3D78957F7A}">
      <dsp:nvSpPr>
        <dsp:cNvPr id="0" name=""/>
        <dsp:cNvSpPr/>
      </dsp:nvSpPr>
      <dsp:spPr>
        <a:xfrm>
          <a:off x="912277" y="410682"/>
          <a:ext cx="2611221" cy="288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    </a:t>
          </a:r>
          <a:r>
            <a:rPr lang="ko-KR" altLang="en-US" sz="1200" kern="1200" dirty="0"/>
            <a:t>단계</a:t>
          </a:r>
          <a:r>
            <a:rPr lang="en-US" altLang="ko-KR" sz="1200" kern="1200" dirty="0"/>
            <a:t>2 : </a:t>
          </a:r>
          <a:r>
            <a:rPr lang="en-US" sz="1200" kern="1200" dirty="0" err="1"/>
            <a:t>youtube</a:t>
          </a:r>
          <a:r>
            <a:rPr lang="en-US" sz="1200" kern="1200" dirty="0"/>
            <a:t> </a:t>
          </a:r>
          <a:r>
            <a:rPr lang="ko-KR" altLang="en-US" sz="1200" kern="1200" dirty="0"/>
            <a:t>분석</a:t>
          </a:r>
          <a:r>
            <a:rPr lang="en-US" sz="1200" kern="1200" dirty="0"/>
            <a:t> </a:t>
          </a:r>
          <a:endParaRPr lang="ko-KR" altLang="en-US" sz="1200" kern="1200" dirty="0"/>
        </a:p>
      </dsp:txBody>
      <dsp:txXfrm>
        <a:off x="920714" y="419119"/>
        <a:ext cx="2594347" cy="271196"/>
      </dsp:txXfrm>
    </dsp:sp>
    <dsp:sp modelId="{F06AFEA1-CB12-40E4-9E4F-DC7A120E7127}">
      <dsp:nvSpPr>
        <dsp:cNvPr id="0" name=""/>
        <dsp:cNvSpPr/>
      </dsp:nvSpPr>
      <dsp:spPr>
        <a:xfrm rot="5400000">
          <a:off x="2182034" y="734605"/>
          <a:ext cx="71706" cy="7170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884708-2F2A-4501-9242-2905B40A7128}">
      <dsp:nvSpPr>
        <dsp:cNvPr id="0" name=""/>
        <dsp:cNvSpPr/>
      </dsp:nvSpPr>
      <dsp:spPr>
        <a:xfrm>
          <a:off x="912277" y="842165"/>
          <a:ext cx="2611221" cy="409749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 dirty="0"/>
            <a:t>     단계</a:t>
          </a:r>
          <a:r>
            <a:rPr lang="en-US" altLang="ko-KR" sz="1200" kern="1200" dirty="0"/>
            <a:t>3 : </a:t>
          </a:r>
          <a:r>
            <a:rPr lang="ko-KR" altLang="en-US" sz="1200" kern="1200" dirty="0"/>
            <a:t>통합 데이터 분석</a:t>
          </a:r>
        </a:p>
      </dsp:txBody>
      <dsp:txXfrm>
        <a:off x="924278" y="854166"/>
        <a:ext cx="2587219" cy="385747"/>
      </dsp:txXfrm>
    </dsp:sp>
    <dsp:sp modelId="{CA325A25-7E0F-48E9-8643-F657151D46C5}">
      <dsp:nvSpPr>
        <dsp:cNvPr id="0" name=""/>
        <dsp:cNvSpPr/>
      </dsp:nvSpPr>
      <dsp:spPr>
        <a:xfrm rot="5400000">
          <a:off x="2182034" y="1287768"/>
          <a:ext cx="71706" cy="7170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A07A34-6DA4-465F-8D21-7A7DA5E5ECD4}">
      <dsp:nvSpPr>
        <dsp:cNvPr id="0" name=""/>
        <dsp:cNvSpPr/>
      </dsp:nvSpPr>
      <dsp:spPr>
        <a:xfrm>
          <a:off x="912277" y="1395327"/>
          <a:ext cx="2611221" cy="409749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 dirty="0"/>
            <a:t>     단계</a:t>
          </a:r>
          <a:r>
            <a:rPr lang="en-US" altLang="ko-KR" sz="1200" kern="1200" dirty="0"/>
            <a:t>4 : </a:t>
          </a:r>
          <a:r>
            <a:rPr lang="ko-KR" altLang="en-US" sz="1200" kern="1200" dirty="0"/>
            <a:t>토픽모형 분석</a:t>
          </a:r>
        </a:p>
      </dsp:txBody>
      <dsp:txXfrm>
        <a:off x="924278" y="1407328"/>
        <a:ext cx="2587219" cy="385747"/>
      </dsp:txXfrm>
    </dsp:sp>
    <dsp:sp modelId="{DA4E7ED0-3146-43C5-A2B4-F9CE5F517216}">
      <dsp:nvSpPr>
        <dsp:cNvPr id="0" name=""/>
        <dsp:cNvSpPr/>
      </dsp:nvSpPr>
      <dsp:spPr>
        <a:xfrm rot="5400000">
          <a:off x="2182034" y="1840930"/>
          <a:ext cx="71706" cy="7170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968312-1441-4F13-B428-A6154A26B153}">
      <dsp:nvSpPr>
        <dsp:cNvPr id="0" name=""/>
        <dsp:cNvSpPr/>
      </dsp:nvSpPr>
      <dsp:spPr>
        <a:xfrm>
          <a:off x="912277" y="1948490"/>
          <a:ext cx="2611221" cy="409749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 dirty="0"/>
            <a:t>     단계</a:t>
          </a:r>
          <a:r>
            <a:rPr lang="en-US" altLang="ko-KR" sz="1200" kern="1200" dirty="0"/>
            <a:t>5 : </a:t>
          </a:r>
          <a:r>
            <a:rPr lang="ko-KR" altLang="en-US" sz="1200" kern="1200" dirty="0"/>
            <a:t>비교 분석</a:t>
          </a:r>
        </a:p>
      </dsp:txBody>
      <dsp:txXfrm>
        <a:off x="924278" y="1960491"/>
        <a:ext cx="2587219" cy="385747"/>
      </dsp:txXfrm>
    </dsp:sp>
    <dsp:sp modelId="{AEF5161F-1D92-4792-9FFF-BD974F63B3A1}">
      <dsp:nvSpPr>
        <dsp:cNvPr id="0" name=""/>
        <dsp:cNvSpPr/>
      </dsp:nvSpPr>
      <dsp:spPr>
        <a:xfrm rot="5400000">
          <a:off x="2182034" y="2394093"/>
          <a:ext cx="71706" cy="7170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96F693-2B5F-4DFD-9EBA-1FDA945F4946}">
      <dsp:nvSpPr>
        <dsp:cNvPr id="0" name=""/>
        <dsp:cNvSpPr/>
      </dsp:nvSpPr>
      <dsp:spPr>
        <a:xfrm>
          <a:off x="909220" y="2501652"/>
          <a:ext cx="2617334" cy="409749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 dirty="0"/>
            <a:t>     단계</a:t>
          </a:r>
          <a:r>
            <a:rPr lang="en-US" altLang="ko-KR" sz="1200" kern="1200" dirty="0"/>
            <a:t>6 : </a:t>
          </a:r>
          <a:r>
            <a:rPr lang="ko-KR" altLang="en-US" sz="1200" kern="1200" dirty="0"/>
            <a:t>상관관계 분석</a:t>
          </a:r>
        </a:p>
      </dsp:txBody>
      <dsp:txXfrm>
        <a:off x="921221" y="2513653"/>
        <a:ext cx="2593332" cy="385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B5D44C-59F7-49FF-A8F3-000DAF4C64DF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66B40-F21E-4A82-88E0-A704FB78AB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00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17F8EA-42BD-4323-A1FB-52EC8E91F3E4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0085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17F8EA-42BD-4323-A1FB-52EC8E91F3E4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7910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17F8EA-42BD-4323-A1FB-52EC8E91F3E4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9247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17F8EA-42BD-4323-A1FB-52EC8E91F3E4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5897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17F8EA-42BD-4323-A1FB-52EC8E91F3E4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6307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17F8EA-42BD-4323-A1FB-52EC8E91F3E4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440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16A0AB-545A-40EE-929C-19DD6FE303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7916EFA-82CB-4432-A275-B49698ECE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44BC24-EFE2-405B-83CC-C5733AC6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8DF23C1-9BB6-4AF5-83BE-B917E9983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F53365E-4FB7-4113-8D2A-725BF28F6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795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10C9AE-9316-4AEE-A7A0-7CCF0087A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4B19EDB-1DB4-45D9-BD3E-6BE282764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D612607-1CD0-408A-8B59-040167773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B8967D-C6AA-40BC-87CB-C13BFF0C0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A398F1E-B207-4CEF-B61A-ED8568B67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056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206D1E6-C485-4D97-8BF1-B95D715070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98F0CDB-5E0C-4381-8580-20F300EB7F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EEED18-EB57-4C02-9576-ED39C32B7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4D019D-97F0-4DDA-A53B-076EF1BF5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4D58DE-020F-4E90-B159-D8D2EA16C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0465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직사각형 6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1">
              <a:blip r:embed="rId2"/>
              <a:srcRect/>
              <a:tile tx="0" ty="0" sx="88000" sy="9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" name="직사각형 1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20000">
                  <a:schemeClr val="bg1">
                    <a:alpha val="95000"/>
                  </a:schemeClr>
                </a:gs>
                <a:gs pos="100000">
                  <a:schemeClr val="bg1">
                    <a:alpha val="4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이등변 삼각형 4"/>
          <p:cNvSpPr/>
          <p:nvPr userDrawn="1"/>
        </p:nvSpPr>
        <p:spPr>
          <a:xfrm>
            <a:off x="10220326" y="0"/>
            <a:ext cx="973932" cy="857872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이등변 삼각형 5"/>
          <p:cNvSpPr/>
          <p:nvPr userDrawn="1"/>
        </p:nvSpPr>
        <p:spPr>
          <a:xfrm rot="10800000">
            <a:off x="10707292" y="0"/>
            <a:ext cx="973932" cy="857872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이등변 삼각형 7"/>
          <p:cNvSpPr/>
          <p:nvPr userDrawn="1"/>
        </p:nvSpPr>
        <p:spPr>
          <a:xfrm rot="10800000">
            <a:off x="10220326" y="857872"/>
            <a:ext cx="973932" cy="857872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>
            <a:off x="10707292" y="857872"/>
            <a:ext cx="973932" cy="857872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이등변 삼각형 9"/>
          <p:cNvSpPr/>
          <p:nvPr userDrawn="1"/>
        </p:nvSpPr>
        <p:spPr>
          <a:xfrm rot="10800000">
            <a:off x="10707292" y="1715744"/>
            <a:ext cx="973932" cy="857872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이등변 삼각형 10"/>
          <p:cNvSpPr/>
          <p:nvPr userDrawn="1"/>
        </p:nvSpPr>
        <p:spPr>
          <a:xfrm>
            <a:off x="9246394" y="5147232"/>
            <a:ext cx="973932" cy="857872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이등변 삼각형 11"/>
          <p:cNvSpPr/>
          <p:nvPr userDrawn="1"/>
        </p:nvSpPr>
        <p:spPr>
          <a:xfrm rot="10800000">
            <a:off x="11194258" y="4289360"/>
            <a:ext cx="973932" cy="857872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이등변 삼각형 12"/>
          <p:cNvSpPr/>
          <p:nvPr userDrawn="1"/>
        </p:nvSpPr>
        <p:spPr>
          <a:xfrm rot="10800000">
            <a:off x="8759428" y="0"/>
            <a:ext cx="973932" cy="857872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이등변 삼각형 13"/>
          <p:cNvSpPr/>
          <p:nvPr userDrawn="1"/>
        </p:nvSpPr>
        <p:spPr>
          <a:xfrm rot="10800000">
            <a:off x="9718846" y="1715744"/>
            <a:ext cx="973932" cy="857872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이등변 삼각형 14"/>
          <p:cNvSpPr/>
          <p:nvPr userDrawn="1"/>
        </p:nvSpPr>
        <p:spPr>
          <a:xfrm>
            <a:off x="1453911" y="5147232"/>
            <a:ext cx="973932" cy="857872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이등변 삼각형 15"/>
          <p:cNvSpPr/>
          <p:nvPr userDrawn="1"/>
        </p:nvSpPr>
        <p:spPr>
          <a:xfrm rot="10800000">
            <a:off x="1453911" y="6005104"/>
            <a:ext cx="973932" cy="857872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이등변 삼각형 16"/>
          <p:cNvSpPr/>
          <p:nvPr userDrawn="1"/>
        </p:nvSpPr>
        <p:spPr>
          <a:xfrm>
            <a:off x="966945" y="6005104"/>
            <a:ext cx="973932" cy="857872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이등변 삼각형 17"/>
          <p:cNvSpPr/>
          <p:nvPr userDrawn="1"/>
        </p:nvSpPr>
        <p:spPr>
          <a:xfrm rot="10800000">
            <a:off x="966945" y="0"/>
            <a:ext cx="973932" cy="857872"/>
          </a:xfrm>
          <a:prstGeom prst="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4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B14892-6656-43F8-9F0A-501087FBF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0640F86-FD50-4CC1-BE2E-2DC9EADC4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722481C-C19F-4C78-BE7F-483541E71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BA4EE77-CCDB-4569-9DB9-54E68A35B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328F2E-7248-4EC1-9F9B-9519216A1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35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BFFC4C-8377-415D-9417-89CEA1BD2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87F254-88A6-44F8-BD3F-8CC481E67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CEE2B16-71AD-46B0-BC54-3FE36503F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53410CB-0B22-4CB7-88F0-B428A9FDC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8DC338-3098-42E8-A6CD-07BBCE37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81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C2EF56-A57C-41F3-A191-8F2863148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A329FC-201B-43B7-B16A-F767ABF60B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2B17755-2ABC-4986-B436-79CD2766E8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0360798-1951-4F47-9056-B3C34C525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ABC7FA2-CD2F-4DA5-91A6-8C47066AD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0108843-695C-43A8-AC41-5B69C1551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9272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3FC2E2-8562-4158-BE63-80A2DD70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7211A25-34C1-45E3-8835-01969D3BC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870937C-6D66-475B-ADD9-ECD979ADFD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D87EB42-F284-46DC-BB20-8561B292A3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6046998-9D72-4417-A396-B713C1C4E7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F69C5CA-B969-4ECF-AC70-94272D46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77EDDDC-E331-4ABB-B65A-B8294E7E3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E4309A4-9015-45EC-A8F5-8C3BD96A5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503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DA541F-2339-4E44-B2C2-4C727DA98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08FF571-A0C1-48F7-AA7E-7A7EFE61F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DE3DB42-8BBC-4E0A-9D20-AC500EB52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115027D-1416-4F02-A930-4DE50DA55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382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E28D33F-E2CE-485B-BC46-07175ADD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7C3BE8F-0847-48F7-8638-1DC953FB1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A26D3B4-11FF-4ECA-AAB2-8870E328B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797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83D68F-09C0-45DA-8C7D-20E0B8EEB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8A97B0E-B06A-4B05-8E04-66DE260E0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0D5BC2F-F8E6-492D-A2BF-5761BABAC6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84673B3-2C35-45B4-98C8-126DC1675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E39457C-A26D-4B47-9160-8F048995E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A230ED8-A73A-490C-8B3D-6B944D215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89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AA9A79-774C-4D8F-98DB-68B0B1850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2B43D5D-0291-417D-AAB8-2FD3878336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274D5F8-FF1C-470F-87D7-F416EFC937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AF91CD9-8B7A-47E6-BC76-96F8D2FC3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5F371F7-8B98-4E8E-A7AF-B53E850E3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517FEA8-CF51-4807-821D-682303B7A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458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456FFCE-D733-49C4-8895-9E6E6F357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6A56B35-05DF-4C0F-A3B6-022650746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A5F2EF6-0E62-4243-8C39-6F2D097136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BE9A1-71D8-4A8E-A37B-AF1BBB48C8DD}" type="datetimeFigureOut">
              <a:rPr lang="ko-KR" altLang="en-US" smtClean="0"/>
              <a:t>2020-11-05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92A134-A98F-49C4-96B4-98286A9AD5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3337E2B-CFF2-4A9E-BFDD-A672A998CC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787D6-7B6C-45EC-9C20-D8F4FE1E9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02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www.facebook.com/21nylee/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hyperlink" Target="https://www.facebook.com/HwangKyoahn" TargetMode="Externa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>
            <a:off x="547370" y="1498973"/>
            <a:ext cx="10008189" cy="2021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5000" b="1" spc="-18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정치 </a:t>
            </a:r>
            <a:r>
              <a:rPr lang="en-US" altLang="ko-KR" sz="5000" b="1" spc="-18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PR </a:t>
            </a:r>
            <a:r>
              <a:rPr lang="ko-KR" altLang="en-US" sz="5000" b="1" spc="-18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전략으로서의</a:t>
            </a:r>
            <a:r>
              <a:rPr lang="ko-KR" altLang="en-US" sz="5000" b="1" spc="-18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5000" b="1" spc="-18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SNS </a:t>
            </a:r>
            <a:r>
              <a:rPr lang="ko-KR" altLang="en-US" sz="5000" b="1" spc="-18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메시지 </a:t>
            </a:r>
            <a:r>
              <a:rPr lang="en-US" altLang="ko-KR" sz="5000" b="1" spc="-18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: 21</a:t>
            </a:r>
            <a:r>
              <a:rPr lang="ko-KR" altLang="en-US" sz="5000" b="1" spc="-18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대 총선을 중심으로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384103-9238-4EBC-8A08-4B107A931EAA}"/>
              </a:ext>
            </a:extLst>
          </p:cNvPr>
          <p:cNvSpPr txBox="1"/>
          <p:nvPr/>
        </p:nvSpPr>
        <p:spPr>
          <a:xfrm>
            <a:off x="1763712" y="4476423"/>
            <a:ext cx="8664575" cy="661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2800" b="1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+mn-ea"/>
              </a:rPr>
              <a:t>수원대학교 미디어커뮤니케이션학과 교수   </a:t>
            </a:r>
            <a:r>
              <a:rPr lang="ko-KR" altLang="en-US" sz="3200" b="1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+mn-ea"/>
              </a:rPr>
              <a:t>차영란</a:t>
            </a:r>
            <a:endParaRPr lang="ko-KR" altLang="en-US" sz="2800" b="1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57944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5350" y="346501"/>
            <a:ext cx="4432624" cy="911602"/>
            <a:chOff x="819150" y="403651"/>
            <a:chExt cx="4432624" cy="911602"/>
          </a:xfrm>
        </p:grpSpPr>
        <p:sp>
          <p:nvSpPr>
            <p:cNvPr id="2" name="TextBox 1"/>
            <p:cNvSpPr txBox="1"/>
            <p:nvPr/>
          </p:nvSpPr>
          <p:spPr>
            <a:xfrm>
              <a:off x="819150" y="403651"/>
              <a:ext cx="24881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Ⅳ. </a:t>
              </a:r>
              <a:r>
                <a:rPr lang="ko-KR" altLang="en-US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연구결과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19150" y="945921"/>
              <a:ext cx="44326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통합데이터 분석</a:t>
              </a:r>
              <a:r>
                <a:rPr lang="en-US" altLang="ko-KR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빈도분석</a:t>
              </a:r>
              <a:r>
                <a:rPr lang="en-US" altLang="ko-KR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 : </a:t>
              </a:r>
              <a:r>
                <a:rPr lang="ko-KR" altLang="en-US" b="1" dirty="0" err="1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이낙연</a:t>
              </a:r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후보</a:t>
              </a:r>
            </a:p>
          </p:txBody>
        </p:sp>
      </p:grp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1861C169-B442-47EC-ABEA-619845CFEAEC}"/>
              </a:ext>
            </a:extLst>
          </p:cNvPr>
          <p:cNvGraphicFramePr>
            <a:graphicFrameLocks noGrp="1"/>
          </p:cNvGraphicFramePr>
          <p:nvPr/>
        </p:nvGraphicFramePr>
        <p:xfrm>
          <a:off x="8645683" y="1655761"/>
          <a:ext cx="2901866" cy="224527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631036">
                  <a:extLst>
                    <a:ext uri="{9D8B030D-6E8A-4147-A177-3AD203B41FA5}">
                      <a16:colId xmlns:a16="http://schemas.microsoft.com/office/drawing/2014/main" val="1784361576"/>
                    </a:ext>
                  </a:extLst>
                </a:gridCol>
                <a:gridCol w="875295">
                  <a:extLst>
                    <a:ext uri="{9D8B030D-6E8A-4147-A177-3AD203B41FA5}">
                      <a16:colId xmlns:a16="http://schemas.microsoft.com/office/drawing/2014/main" val="2052808421"/>
                    </a:ext>
                  </a:extLst>
                </a:gridCol>
                <a:gridCol w="588230">
                  <a:extLst>
                    <a:ext uri="{9D8B030D-6E8A-4147-A177-3AD203B41FA5}">
                      <a16:colId xmlns:a16="http://schemas.microsoft.com/office/drawing/2014/main" val="457477220"/>
                    </a:ext>
                  </a:extLst>
                </a:gridCol>
                <a:gridCol w="807305">
                  <a:extLst>
                    <a:ext uri="{9D8B030D-6E8A-4147-A177-3AD203B41FA5}">
                      <a16:colId xmlns:a16="http://schemas.microsoft.com/office/drawing/2014/main" val="3302519865"/>
                    </a:ext>
                  </a:extLst>
                </a:gridCol>
              </a:tblGrid>
              <a:tr h="14796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-50" dirty="0">
                          <a:solidFill>
                            <a:schemeClr val="bg1"/>
                          </a:solidFill>
                          <a:effectLst/>
                        </a:rPr>
                        <a:t>단어</a:t>
                      </a:r>
                      <a:endParaRPr lang="ko-KR" altLang="en-US" sz="900" kern="0" spc="0" dirty="0">
                        <a:solidFill>
                          <a:schemeClr val="bg1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-50" dirty="0">
                          <a:solidFill>
                            <a:schemeClr val="bg1"/>
                          </a:solidFill>
                          <a:effectLst/>
                        </a:rPr>
                        <a:t>빈도수</a:t>
                      </a:r>
                      <a:endParaRPr lang="ko-KR" altLang="en-US" sz="900" kern="0" spc="0" dirty="0">
                        <a:solidFill>
                          <a:schemeClr val="bg1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-50" dirty="0">
                          <a:solidFill>
                            <a:schemeClr val="bg1"/>
                          </a:solidFill>
                          <a:effectLst/>
                        </a:rPr>
                        <a:t>단어</a:t>
                      </a:r>
                      <a:endParaRPr lang="ko-KR" altLang="en-US" sz="900" kern="0" spc="0" dirty="0">
                        <a:solidFill>
                          <a:schemeClr val="bg1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-50" dirty="0">
                          <a:solidFill>
                            <a:schemeClr val="bg1"/>
                          </a:solidFill>
                          <a:effectLst/>
                        </a:rPr>
                        <a:t>빈도수</a:t>
                      </a:r>
                      <a:endParaRPr lang="ko-KR" altLang="en-US" sz="900" kern="0" spc="0" dirty="0">
                        <a:solidFill>
                          <a:schemeClr val="bg1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extLst>
                  <a:ext uri="{0D108BD9-81ED-4DB2-BD59-A6C34878D82A}">
                    <a16:rowId xmlns:a16="http://schemas.microsoft.com/office/drawing/2014/main" val="4051945624"/>
                  </a:ext>
                </a:extLst>
              </a:tr>
              <a:tr h="2061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코로나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54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13.95%)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정치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4.13%)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extLst>
                  <a:ext uri="{0D108BD9-81ED-4DB2-BD59-A6C34878D82A}">
                    <a16:rowId xmlns:a16="http://schemas.microsoft.com/office/drawing/2014/main" val="1090033954"/>
                  </a:ext>
                </a:extLst>
              </a:tr>
              <a:tr h="2061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생각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39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10.08%)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유세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3.88%)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extLst>
                  <a:ext uri="{0D108BD9-81ED-4DB2-BD59-A6C34878D82A}">
                    <a16:rowId xmlns:a16="http://schemas.microsoft.com/office/drawing/2014/main" val="3161253453"/>
                  </a:ext>
                </a:extLst>
              </a:tr>
              <a:tr h="2061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국민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29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7.49%)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경제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3.62%)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extLst>
                  <a:ext uri="{0D108BD9-81ED-4DB2-BD59-A6C34878D82A}">
                    <a16:rowId xmlns:a16="http://schemas.microsoft.com/office/drawing/2014/main" val="6411322"/>
                  </a:ext>
                </a:extLst>
              </a:tr>
              <a:tr h="2061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나라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22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5.68%)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계획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3.62%)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extLst>
                  <a:ext uri="{0D108BD9-81ED-4DB2-BD59-A6C34878D82A}">
                    <a16:rowId xmlns:a16="http://schemas.microsoft.com/office/drawing/2014/main" val="565829752"/>
                  </a:ext>
                </a:extLst>
              </a:tr>
              <a:tr h="2061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국가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19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4.91%)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사람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3.62%)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extLst>
                  <a:ext uri="{0D108BD9-81ED-4DB2-BD59-A6C34878D82A}">
                    <a16:rowId xmlns:a16="http://schemas.microsoft.com/office/drawing/2014/main" val="4276809134"/>
                  </a:ext>
                </a:extLst>
              </a:tr>
              <a:tr h="2061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고통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18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4.655%)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상인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3.62%)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extLst>
                  <a:ext uri="{0D108BD9-81ED-4DB2-BD59-A6C34878D82A}">
                    <a16:rowId xmlns:a16="http://schemas.microsoft.com/office/drawing/2014/main" val="310871535"/>
                  </a:ext>
                </a:extLst>
              </a:tr>
              <a:tr h="2061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종로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18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4.65%)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준비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3.62%)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extLst>
                  <a:ext uri="{0D108BD9-81ED-4DB2-BD59-A6C34878D82A}">
                    <a16:rowId xmlns:a16="http://schemas.microsoft.com/office/drawing/2014/main" val="4219889153"/>
                  </a:ext>
                </a:extLst>
              </a:tr>
              <a:tr h="2061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문제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17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약</a:t>
                      </a:r>
                      <a:r>
                        <a:rPr lang="en-US" altLang="ko-KR" sz="500" kern="0" spc="-50">
                          <a:solidFill>
                            <a:srgbClr val="000000"/>
                          </a:solidFill>
                          <a:effectLst/>
                        </a:rPr>
                        <a:t>4.44%)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지혜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13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3.36%)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extLst>
                  <a:ext uri="{0D108BD9-81ED-4DB2-BD59-A6C34878D82A}">
                    <a16:rowId xmlns:a16="http://schemas.microsoft.com/office/drawing/2014/main" val="2298407172"/>
                  </a:ext>
                </a:extLst>
              </a:tr>
              <a:tr h="2061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서울시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17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4.44%)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극복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12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3.1%)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extLst>
                  <a:ext uri="{0D108BD9-81ED-4DB2-BD59-A6C34878D82A}">
                    <a16:rowId xmlns:a16="http://schemas.microsoft.com/office/drawing/2014/main" val="66735357"/>
                  </a:ext>
                </a:extLst>
              </a:tr>
              <a:tr h="2061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>
                          <a:solidFill>
                            <a:srgbClr val="000000"/>
                          </a:solidFill>
                          <a:effectLst/>
                        </a:rPr>
                        <a:t>위기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4.13%)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세계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12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1">
                        <a:lnSpc>
                          <a:spcPct val="12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500" kern="0" spc="-50" dirty="0">
                          <a:solidFill>
                            <a:srgbClr val="000000"/>
                          </a:solidFill>
                          <a:effectLst/>
                        </a:rPr>
                        <a:t>약 </a:t>
                      </a:r>
                      <a:r>
                        <a:rPr lang="en-US" altLang="ko-KR" sz="500" kern="0" spc="-50" dirty="0">
                          <a:solidFill>
                            <a:srgbClr val="000000"/>
                          </a:solidFill>
                          <a:effectLst/>
                        </a:rPr>
                        <a:t>3.1%)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53063" marR="53063" marT="14670" marB="14670" anchor="ctr"/>
                </a:tc>
                <a:extLst>
                  <a:ext uri="{0D108BD9-81ED-4DB2-BD59-A6C34878D82A}">
                    <a16:rowId xmlns:a16="http://schemas.microsoft.com/office/drawing/2014/main" val="1512975087"/>
                  </a:ext>
                </a:extLst>
              </a:tr>
            </a:tbl>
          </a:graphicData>
        </a:graphic>
      </p:graphicFrame>
      <p:sp>
        <p:nvSpPr>
          <p:cNvPr id="9" name="Rectangle 2">
            <a:extLst>
              <a:ext uri="{FF2B5EF4-FFF2-40B4-BE49-F238E27FC236}">
                <a16:creationId xmlns:a16="http://schemas.microsoft.com/office/drawing/2014/main" id="{2C3A78F9-FDD4-4727-883E-FD08AD968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746" y="355430"/>
            <a:ext cx="21503449" cy="713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2" name="차트 11">
            <a:extLst>
              <a:ext uri="{FF2B5EF4-FFF2-40B4-BE49-F238E27FC236}">
                <a16:creationId xmlns:a16="http://schemas.microsoft.com/office/drawing/2014/main" id="{4349308E-A235-45BE-AE1C-F3B41C131659}"/>
              </a:ext>
            </a:extLst>
          </p:cNvPr>
          <p:cNvGraphicFramePr/>
          <p:nvPr/>
        </p:nvGraphicFramePr>
        <p:xfrm>
          <a:off x="8645683" y="4082268"/>
          <a:ext cx="2512853" cy="1970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직사각형 16">
            <a:extLst>
              <a:ext uri="{FF2B5EF4-FFF2-40B4-BE49-F238E27FC236}">
                <a16:creationId xmlns:a16="http://schemas.microsoft.com/office/drawing/2014/main" id="{B9614574-C761-49D0-ACE6-387CA08F21B3}"/>
              </a:ext>
            </a:extLst>
          </p:cNvPr>
          <p:cNvSpPr/>
          <p:nvPr/>
        </p:nvSpPr>
        <p:spPr>
          <a:xfrm>
            <a:off x="13650973" y="3594100"/>
            <a:ext cx="1255372" cy="226951"/>
          </a:xfrm>
          <a:prstGeom prst="rect">
            <a:avLst/>
          </a:prstGeom>
          <a:solidFill>
            <a:srgbClr val="5B9BD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800" b="1" dirty="0"/>
              <a:t>텍스트 빈도 분석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B95F39E-35FC-42CD-A8EA-5C9CA38D59B6}"/>
              </a:ext>
            </a:extLst>
          </p:cNvPr>
          <p:cNvSpPr/>
          <p:nvPr/>
        </p:nvSpPr>
        <p:spPr>
          <a:xfrm>
            <a:off x="728284" y="1611652"/>
            <a:ext cx="7385202" cy="4178120"/>
          </a:xfrm>
          <a:prstGeom prst="rect">
            <a:avLst/>
          </a:prstGeom>
          <a:noFill/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indent="-285750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맑은 고딕" panose="020B0503020000020004" pitchFamily="50" charset="-127"/>
              <a:buChar char="▶"/>
            </a:pPr>
            <a:r>
              <a:rPr lang="ko-KR" altLang="en-US" sz="1700" kern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이낙연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후보의 통합 데이터를 텍스트 분석한 결과의 단어빈도는 코로나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(54/13.95%), 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생각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(39/10.08%), 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국민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(29/7.49%), 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나라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(22/5.68%), 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국가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(19/4.91%), 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고통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(18/4.65%), 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종로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(18/4.65%), 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문제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(17/4.44%) 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등의 순으로 나타나고 있다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285750" marR="0" indent="-285750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맑은 고딕" panose="020B0503020000020004" pitchFamily="50" charset="-127"/>
              <a:buChar char="▶"/>
            </a:pP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여당인 </a:t>
            </a:r>
            <a:r>
              <a:rPr lang="ko-KR" altLang="en-US" sz="1700" kern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이낙연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후보는 코로나 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19 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대응을 총선에 적극적으로 활용하였다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코로나를 ‘</a:t>
            </a:r>
            <a:r>
              <a:rPr lang="ko-KR" altLang="en-US" sz="1700" kern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국난’으로</a:t>
            </a: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규정하고 힘을 합쳐 극복하자는 프레임을 꺼내 들었다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L="285750" marR="0" indent="-285750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맑은 고딕" panose="020B0503020000020004" pitchFamily="50" charset="-127"/>
              <a:buChar char="▶"/>
            </a:pPr>
            <a:r>
              <a:rPr lang="ko-KR" altLang="en-US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문재인 정부가 방역과 검사에서 국가적 높은 평가를 받고 있기 때문에 여당에 힘을 실어줘야 한다는 단순한 논리였다</a:t>
            </a:r>
            <a:r>
              <a:rPr lang="en-US" altLang="ko-KR" sz="170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C2AFDCA-1F66-41D4-93AA-81E182A8E2ED}"/>
              </a:ext>
            </a:extLst>
          </p:cNvPr>
          <p:cNvSpPr/>
          <p:nvPr/>
        </p:nvSpPr>
        <p:spPr>
          <a:xfrm>
            <a:off x="8660713" y="965495"/>
            <a:ext cx="2689640" cy="375021"/>
          </a:xfrm>
          <a:prstGeom prst="rect">
            <a:avLst/>
          </a:prstGeom>
          <a:solidFill>
            <a:srgbClr val="5B9BD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텍스트 빈도분석 〮막대그래프</a:t>
            </a:r>
          </a:p>
        </p:txBody>
      </p:sp>
    </p:spTree>
    <p:extLst>
      <p:ext uri="{BB962C8B-B14F-4D97-AF65-F5344CB8AC3E}">
        <p14:creationId xmlns:p14="http://schemas.microsoft.com/office/powerpoint/2010/main" val="380318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5350" y="346501"/>
            <a:ext cx="4432624" cy="911602"/>
            <a:chOff x="819150" y="403651"/>
            <a:chExt cx="4432624" cy="911602"/>
          </a:xfrm>
        </p:grpSpPr>
        <p:sp>
          <p:nvSpPr>
            <p:cNvPr id="2" name="TextBox 1"/>
            <p:cNvSpPr txBox="1"/>
            <p:nvPr/>
          </p:nvSpPr>
          <p:spPr>
            <a:xfrm>
              <a:off x="819150" y="403651"/>
              <a:ext cx="24881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Ⅳ. </a:t>
              </a:r>
              <a:r>
                <a:rPr lang="ko-KR" altLang="en-US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연구결과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19150" y="945921"/>
              <a:ext cx="44326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통합데이터 분석</a:t>
              </a:r>
              <a:r>
                <a:rPr lang="en-US" altLang="ko-KR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빈도분석</a:t>
              </a:r>
              <a:r>
                <a:rPr lang="en-US" altLang="ko-KR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황교안 후보</a:t>
              </a:r>
            </a:p>
          </p:txBody>
        </p:sp>
      </p:grpSp>
      <p:sp>
        <p:nvSpPr>
          <p:cNvPr id="9" name="Rectangle 2">
            <a:extLst>
              <a:ext uri="{FF2B5EF4-FFF2-40B4-BE49-F238E27FC236}">
                <a16:creationId xmlns:a16="http://schemas.microsoft.com/office/drawing/2014/main" id="{2C3A78F9-FDD4-4727-883E-FD08AD968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746" y="355430"/>
            <a:ext cx="21503449" cy="713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141EA3AF-4DDC-4FA8-9858-5F7A61A9E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5548" y="3429000"/>
            <a:ext cx="19009464" cy="703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EEBA364-9316-4D58-AB03-694AFB26D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9614574-C761-49D0-ACE6-387CA08F21B3}"/>
              </a:ext>
            </a:extLst>
          </p:cNvPr>
          <p:cNvSpPr/>
          <p:nvPr/>
        </p:nvSpPr>
        <p:spPr>
          <a:xfrm>
            <a:off x="2296460" y="3848357"/>
            <a:ext cx="2339733" cy="350975"/>
          </a:xfrm>
          <a:prstGeom prst="rect">
            <a:avLst/>
          </a:prstGeom>
          <a:solidFill>
            <a:srgbClr val="E6E9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1200" b="1" dirty="0">
                <a:solidFill>
                  <a:schemeClr val="bg2">
                    <a:lumMod val="25000"/>
                  </a:schemeClr>
                </a:solidFill>
              </a:rPr>
              <a:t>통합데이터 워드 클라우드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4FD6067-A430-4F94-88EA-3FA1FAC64B3F}"/>
              </a:ext>
            </a:extLst>
          </p:cNvPr>
          <p:cNvSpPr/>
          <p:nvPr/>
        </p:nvSpPr>
        <p:spPr>
          <a:xfrm>
            <a:off x="7547432" y="3780923"/>
            <a:ext cx="2036886" cy="350975"/>
          </a:xfrm>
          <a:prstGeom prst="rect">
            <a:avLst/>
          </a:prstGeom>
          <a:solidFill>
            <a:srgbClr val="8CB9E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1200" b="1" dirty="0">
                <a:solidFill>
                  <a:schemeClr val="bg1"/>
                </a:solidFill>
              </a:rPr>
              <a:t>통합데이터 </a:t>
            </a:r>
            <a:r>
              <a:rPr lang="en-US" altLang="ko-KR" sz="1200" b="1" dirty="0">
                <a:solidFill>
                  <a:schemeClr val="bg1"/>
                </a:solidFill>
              </a:rPr>
              <a:t>Q-graph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3A70B7B-089F-4D7E-B1FB-E001E599C45B}"/>
              </a:ext>
            </a:extLst>
          </p:cNvPr>
          <p:cNvSpPr/>
          <p:nvPr/>
        </p:nvSpPr>
        <p:spPr>
          <a:xfrm>
            <a:off x="895350" y="1557918"/>
            <a:ext cx="5120257" cy="2066153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chemeClr val="bg2">
                  <a:lumMod val="75000"/>
                </a:schemeClr>
              </a:buClr>
              <a:buFont typeface="맑은 고딕" panose="020B0503020000020004" pitchFamily="50" charset="-127"/>
              <a:buChar char="▶"/>
            </a:pP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빈도 분석을 바탕으로 워드 클라우드를 살펴보면</a:t>
            </a:r>
            <a:endParaRPr lang="en-US" altLang="ko-KR" sz="1600" kern="100" spc="-150" dirty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chemeClr val="bg2">
                  <a:lumMod val="75000"/>
                </a:schemeClr>
              </a:buClr>
              <a:buFont typeface="맑은 고딕" panose="020B0503020000020004" pitchFamily="50" charset="-127"/>
              <a:buChar char="▶"/>
            </a:pP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문재인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정권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살리다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조국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심판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경제 등이 있는데</a:t>
            </a:r>
            <a:endParaRPr lang="en-US" altLang="ko-KR" sz="1600" kern="100" spc="-150" dirty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Bef>
                <a:spcPts val="1000"/>
              </a:spcBef>
              <a:buClr>
                <a:schemeClr val="bg2">
                  <a:lumMod val="75000"/>
                </a:schemeClr>
              </a:buClr>
              <a:buFont typeface="맑은 고딕" panose="020B0503020000020004" pitchFamily="50" charset="-127"/>
              <a:buChar char="▶"/>
            </a:pP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전반적으로 현 문재인 정권과 조국에 대한 심판과 함께 나라를 살려야 한다는 메시지를 전달하고 있음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9892E6D-98EF-4B17-BB26-51B60FBE184B}"/>
              </a:ext>
            </a:extLst>
          </p:cNvPr>
          <p:cNvSpPr/>
          <p:nvPr/>
        </p:nvSpPr>
        <p:spPr>
          <a:xfrm>
            <a:off x="6176395" y="1557917"/>
            <a:ext cx="4978412" cy="2066153"/>
          </a:xfrm>
          <a:prstGeom prst="rect">
            <a:avLst/>
          </a:prstGeom>
          <a:noFill/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lnSpc>
                <a:spcPct val="120000"/>
              </a:lnSpc>
              <a:spcBef>
                <a:spcPts val="1000"/>
              </a:spcBef>
              <a:buClr>
                <a:schemeClr val="accent1">
                  <a:lumMod val="40000"/>
                  <a:lumOff val="60000"/>
                </a:schemeClr>
              </a:buClr>
              <a:buFont typeface="맑은 고딕" panose="020B0503020000020004" pitchFamily="50" charset="-127"/>
              <a:buChar char="▶"/>
            </a:pP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q-graph</a:t>
            </a: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를 활용한 단어 간 연관 관계에서</a:t>
            </a:r>
            <a:endParaRPr lang="en-US" altLang="ko-KR" sz="1600" kern="100" spc="-150" dirty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20000"/>
              </a:lnSpc>
              <a:spcBef>
                <a:spcPts val="1000"/>
              </a:spcBef>
              <a:buClr>
                <a:schemeClr val="accent1">
                  <a:lumMod val="40000"/>
                  <a:lumOff val="60000"/>
                </a:schemeClr>
              </a:buClr>
              <a:buFont typeface="맑은 고딕" panose="020B0503020000020004" pitchFamily="50" charset="-127"/>
              <a:buChar char="▶"/>
            </a:pP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국민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정부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문재인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심판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정권 등 단어들을 중심으로 연결되어 있으며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현 정부에 대한 비판과 정권 교체에 대한 메시지를 중심으로 이루고 있음을 알 수 있음</a:t>
            </a:r>
            <a:r>
              <a:rPr lang="en-US" altLang="ko-KR" sz="1600" kern="1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  <a:endParaRPr lang="ko-KR" altLang="en-US" sz="1600" kern="100" spc="-150" dirty="0">
              <a:solidFill>
                <a:schemeClr val="tx1">
                  <a:lumMod val="85000"/>
                  <a:lumOff val="1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5" name="_x197376872" descr="EMB000015481554">
            <a:extLst>
              <a:ext uri="{FF2B5EF4-FFF2-40B4-BE49-F238E27FC236}">
                <a16:creationId xmlns:a16="http://schemas.microsoft.com/office/drawing/2014/main" id="{FAD473D7-2E90-41C4-914B-4FA7E59AB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7763" y="4354352"/>
            <a:ext cx="2490434" cy="2215617"/>
          </a:xfrm>
          <a:prstGeom prst="rect">
            <a:avLst/>
          </a:prstGeom>
          <a:noFill/>
        </p:spPr>
      </p:pic>
      <p:pic>
        <p:nvPicPr>
          <p:cNvPr id="7" name="_x194542680" descr="EMB000015481558">
            <a:extLst>
              <a:ext uri="{FF2B5EF4-FFF2-40B4-BE49-F238E27FC236}">
                <a16:creationId xmlns:a16="http://schemas.microsoft.com/office/drawing/2014/main" id="{7D2D7E28-6BED-42E0-AA7E-5FC2A9425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7924" y="4288751"/>
            <a:ext cx="3096313" cy="2196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8432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5350" y="346501"/>
            <a:ext cx="2488182" cy="912738"/>
            <a:chOff x="819150" y="403651"/>
            <a:chExt cx="2488182" cy="912738"/>
          </a:xfrm>
        </p:grpSpPr>
        <p:sp>
          <p:nvSpPr>
            <p:cNvPr id="2" name="TextBox 1"/>
            <p:cNvSpPr txBox="1"/>
            <p:nvPr/>
          </p:nvSpPr>
          <p:spPr>
            <a:xfrm>
              <a:off x="819150" y="403651"/>
              <a:ext cx="24881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Ⅳ. </a:t>
              </a:r>
              <a:r>
                <a:rPr lang="ko-KR" altLang="en-US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연구결과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70356" y="94705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분석결과</a:t>
              </a:r>
            </a:p>
          </p:txBody>
        </p:sp>
      </p:grpSp>
      <p:sp>
        <p:nvSpPr>
          <p:cNvPr id="6" name="Rectangle 2">
            <a:extLst>
              <a:ext uri="{FF2B5EF4-FFF2-40B4-BE49-F238E27FC236}">
                <a16:creationId xmlns:a16="http://schemas.microsoft.com/office/drawing/2014/main" id="{7EEBA364-9316-4D58-AB03-694AFB26D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2" y="-97762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7" name="사각형: 잘린 한쪽 모서리 36">
            <a:extLst>
              <a:ext uri="{FF2B5EF4-FFF2-40B4-BE49-F238E27FC236}">
                <a16:creationId xmlns:a16="http://schemas.microsoft.com/office/drawing/2014/main" id="{69EFB221-2211-4B2E-BC78-76BDAB0A7680}"/>
              </a:ext>
            </a:extLst>
          </p:cNvPr>
          <p:cNvSpPr/>
          <p:nvPr/>
        </p:nvSpPr>
        <p:spPr>
          <a:xfrm>
            <a:off x="1140205" y="3992490"/>
            <a:ext cx="5628895" cy="216602"/>
          </a:xfrm>
          <a:prstGeom prst="snip1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/>
              <a:t>생성 모델</a:t>
            </a: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F966FB0E-9B7D-457C-B9F6-3B7BCFB724D5}"/>
              </a:ext>
            </a:extLst>
          </p:cNvPr>
          <p:cNvGraphicFramePr>
            <a:graphicFrameLocks noGrp="1"/>
          </p:cNvGraphicFramePr>
          <p:nvPr/>
        </p:nvGraphicFramePr>
        <p:xfrm>
          <a:off x="1140204" y="4264507"/>
          <a:ext cx="5628896" cy="2126992"/>
        </p:xfrm>
        <a:graphic>
          <a:graphicData uri="http://schemas.openxmlformats.org/drawingml/2006/table">
            <a:tbl>
              <a:tblPr firstRow="1">
                <a:tableStyleId>{F2DE63D5-997A-4646-A377-4702673A728D}</a:tableStyleId>
              </a:tblPr>
              <a:tblGrid>
                <a:gridCol w="3697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0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94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94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94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94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947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94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94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595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59821"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term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1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 2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3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4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5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6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7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8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9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10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928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1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코로나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생각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코로나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코로나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생각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코로나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코로나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코로나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코로나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국가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82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2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국가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국민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지혜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국민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사람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나라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나라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국가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생각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정치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82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3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국민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경제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국민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위기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고통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준비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국민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생각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국민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서울시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82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4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사람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국가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종로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나라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정치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문구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준비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계획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고통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국민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928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5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나라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문구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유세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정부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문제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계획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고통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서울시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종로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시작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982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6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종로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정부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모르다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국가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국민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경제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세대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나라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극복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상인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928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7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이번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불편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세대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서울시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서울시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상인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생각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선거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지혜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문제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464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8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생각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세대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사람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평창동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종로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선거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대한</a:t>
                      </a:r>
                      <a:endParaRPr lang="ko-KR" altLang="en-US" sz="800" kern="0" spc="-80"/>
                    </a:p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민국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세대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서울시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지혜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982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9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치료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나라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상가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유세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계획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유세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위기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사람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위기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준비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464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10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문제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문제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살다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세계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대한</a:t>
                      </a:r>
                      <a:endParaRPr lang="ko-KR" altLang="en-US" sz="800" kern="0" spc="-80" dirty="0"/>
                    </a:p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민국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세계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/>
                        <a:t>살다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치료 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나라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/>
                        <a:t>정부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2" name="직사각형 11">
            <a:extLst>
              <a:ext uri="{FF2B5EF4-FFF2-40B4-BE49-F238E27FC236}">
                <a16:creationId xmlns:a16="http://schemas.microsoft.com/office/drawing/2014/main" id="{F511539F-53ED-46A5-AF61-4BDA86448ED4}"/>
              </a:ext>
            </a:extLst>
          </p:cNvPr>
          <p:cNvSpPr/>
          <p:nvPr/>
        </p:nvSpPr>
        <p:spPr>
          <a:xfrm>
            <a:off x="7075308" y="4213574"/>
            <a:ext cx="2843392" cy="2177924"/>
          </a:xfrm>
          <a:prstGeom prst="rect">
            <a:avLst/>
          </a:prstGeom>
          <a:noFill/>
          <a:ln w="9525">
            <a:solidFill>
              <a:srgbClr val="A5A5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1" name="_x194543000" descr="EMB0000154815ba">
            <a:extLst>
              <a:ext uri="{FF2B5EF4-FFF2-40B4-BE49-F238E27FC236}">
                <a16:creationId xmlns:a16="http://schemas.microsoft.com/office/drawing/2014/main" id="{BC85D7B0-12AF-4268-B35F-7D6A7913A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1657" y="4264507"/>
            <a:ext cx="2768125" cy="2107374"/>
          </a:xfrm>
          <a:prstGeom prst="rect">
            <a:avLst/>
          </a:prstGeom>
          <a:noFill/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8E01F14-B2EB-456E-8EA9-C3D2C33BCBA7}"/>
              </a:ext>
            </a:extLst>
          </p:cNvPr>
          <p:cNvSpPr txBox="1"/>
          <p:nvPr/>
        </p:nvSpPr>
        <p:spPr>
          <a:xfrm>
            <a:off x="1057686" y="1433858"/>
            <a:ext cx="2524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bg2">
                  <a:lumMod val="25000"/>
                </a:schemeClr>
              </a:buClr>
              <a:buFont typeface="맑은 고딕" panose="020B0503020000020004" pitchFamily="50" charset="-127"/>
              <a:buChar char="■"/>
            </a:pPr>
            <a:r>
              <a:rPr lang="ko-KR" altLang="en-US" sz="1600" b="1" dirty="0" err="1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이낙연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후보 </a:t>
            </a:r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LDA 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분석</a:t>
            </a:r>
          </a:p>
        </p:txBody>
      </p:sp>
      <p:sp>
        <p:nvSpPr>
          <p:cNvPr id="30" name="사각형: 잘린 한쪽 모서리 29">
            <a:extLst>
              <a:ext uri="{FF2B5EF4-FFF2-40B4-BE49-F238E27FC236}">
                <a16:creationId xmlns:a16="http://schemas.microsoft.com/office/drawing/2014/main" id="{1DE4494D-4BC6-4B2E-894D-7BBFD08FA621}"/>
              </a:ext>
            </a:extLst>
          </p:cNvPr>
          <p:cNvSpPr/>
          <p:nvPr/>
        </p:nvSpPr>
        <p:spPr>
          <a:xfrm>
            <a:off x="7068956" y="3992489"/>
            <a:ext cx="2852189" cy="220219"/>
          </a:xfrm>
          <a:prstGeom prst="snip1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/>
              <a:t>토픽 </a:t>
            </a:r>
            <a:r>
              <a:rPr lang="en-US" altLang="ko-KR" sz="900" b="1" dirty="0"/>
              <a:t>X </a:t>
            </a:r>
            <a:r>
              <a:rPr lang="ko-KR" altLang="en-US" sz="900" b="1" dirty="0"/>
              <a:t>단어 그래프 </a:t>
            </a: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D837E3B2-F6B9-4C3E-AA2E-6206118FBA5B}"/>
              </a:ext>
            </a:extLst>
          </p:cNvPr>
          <p:cNvGrpSpPr/>
          <p:nvPr/>
        </p:nvGrpSpPr>
        <p:grpSpPr>
          <a:xfrm>
            <a:off x="1140204" y="1975677"/>
            <a:ext cx="8994396" cy="1779666"/>
            <a:chOff x="1138936" y="4209386"/>
            <a:chExt cx="5502632" cy="2010770"/>
          </a:xfrm>
        </p:grpSpPr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CC95F022-9B77-4D2E-91EE-FDC57926110F}"/>
                </a:ext>
              </a:extLst>
            </p:cNvPr>
            <p:cNvSpPr/>
            <p:nvPr/>
          </p:nvSpPr>
          <p:spPr>
            <a:xfrm>
              <a:off x="1138936" y="4209386"/>
              <a:ext cx="5502632" cy="2010770"/>
            </a:xfrm>
            <a:prstGeom prst="rect">
              <a:avLst/>
            </a:prstGeom>
            <a:noFill/>
            <a:ln w="9525"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69AECB0-E7C7-4E54-8A90-F919AF07B7B2}"/>
                </a:ext>
              </a:extLst>
            </p:cNvPr>
            <p:cNvSpPr txBox="1"/>
            <p:nvPr/>
          </p:nvSpPr>
          <p:spPr>
            <a:xfrm>
              <a:off x="1219095" y="4372072"/>
              <a:ext cx="5342314" cy="1721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lvl="0" indent="-171450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토픽 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3</a:t>
              </a: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은 종로 유세에서 코로나 세대 국민의 지혜가 필요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,</a:t>
              </a:r>
            </a:p>
            <a:p>
              <a:pPr marL="171450" lvl="0" indent="-171450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토픽 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8</a:t>
              </a: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은 코로나 세대 국가와 서울시의 계획 필요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,</a:t>
              </a:r>
            </a:p>
            <a:p>
              <a:pPr marL="171450" lvl="0" indent="-171450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토픽 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10</a:t>
              </a: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은 국가가 문제를 지혜롭게 준비해야 한다는 점을 부각시키고 있음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.</a:t>
              </a:r>
            </a:p>
            <a:p>
              <a:pPr marL="171450" lvl="0" indent="-171450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토픽 대부분이 코로나 위기에서 극복할 지혜를 발휘해야 한다는 메시지로 </a:t>
              </a:r>
              <a:r>
                <a:rPr lang="ko-KR" altLang="en-US" sz="1700" kern="100" spc="-1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생각되어짐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2981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5350" y="346501"/>
            <a:ext cx="2488182" cy="912738"/>
            <a:chOff x="819150" y="403651"/>
            <a:chExt cx="2488182" cy="912738"/>
          </a:xfrm>
        </p:grpSpPr>
        <p:sp>
          <p:nvSpPr>
            <p:cNvPr id="2" name="TextBox 1"/>
            <p:cNvSpPr txBox="1"/>
            <p:nvPr/>
          </p:nvSpPr>
          <p:spPr>
            <a:xfrm>
              <a:off x="819150" y="403651"/>
              <a:ext cx="24881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Ⅳ. </a:t>
              </a:r>
              <a:r>
                <a:rPr lang="ko-KR" altLang="en-US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연구결과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70356" y="94705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분석결과</a:t>
              </a:r>
            </a:p>
          </p:txBody>
        </p:sp>
      </p:grpSp>
      <p:sp>
        <p:nvSpPr>
          <p:cNvPr id="6" name="Rectangle 2">
            <a:extLst>
              <a:ext uri="{FF2B5EF4-FFF2-40B4-BE49-F238E27FC236}">
                <a16:creationId xmlns:a16="http://schemas.microsoft.com/office/drawing/2014/main" id="{7EEBA364-9316-4D58-AB03-694AFB26D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2" y="-97762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7" name="사각형: 잘린 한쪽 모서리 36">
            <a:extLst>
              <a:ext uri="{FF2B5EF4-FFF2-40B4-BE49-F238E27FC236}">
                <a16:creationId xmlns:a16="http://schemas.microsoft.com/office/drawing/2014/main" id="{69EFB221-2211-4B2E-BC78-76BDAB0A7680}"/>
              </a:ext>
            </a:extLst>
          </p:cNvPr>
          <p:cNvSpPr/>
          <p:nvPr/>
        </p:nvSpPr>
        <p:spPr>
          <a:xfrm>
            <a:off x="1140205" y="3992490"/>
            <a:ext cx="5765419" cy="216602"/>
          </a:xfrm>
          <a:prstGeom prst="snip1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/>
              <a:t>생성 모델</a:t>
            </a: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F966FB0E-9B7D-457C-B9F6-3B7BCFB724D5}"/>
              </a:ext>
            </a:extLst>
          </p:cNvPr>
          <p:cNvGraphicFramePr>
            <a:graphicFrameLocks noGrp="1"/>
          </p:cNvGraphicFramePr>
          <p:nvPr/>
        </p:nvGraphicFramePr>
        <p:xfrm>
          <a:off x="1140203" y="4264507"/>
          <a:ext cx="5765421" cy="2333551"/>
        </p:xfrm>
        <a:graphic>
          <a:graphicData uri="http://schemas.openxmlformats.org/drawingml/2006/table">
            <a:tbl>
              <a:tblPr firstRow="1">
                <a:tableStyleId>{F2DE63D5-997A-4646-A377-4702673A728D}</a:tableStyleId>
              </a:tblPr>
              <a:tblGrid>
                <a:gridCol w="378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0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13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3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23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23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23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231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23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423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489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59821"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term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1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 2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3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4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5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6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7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8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9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 dirty="0"/>
                        <a:t>Topic</a:t>
                      </a:r>
                      <a:r>
                        <a:rPr lang="en-US" sz="800" kern="0" spc="-80" baseline="0" dirty="0"/>
                        <a:t> </a:t>
                      </a:r>
                      <a:r>
                        <a:rPr lang="en-US" sz="800" kern="0" spc="-50" dirty="0"/>
                        <a:t>10</a:t>
                      </a:r>
                      <a:endParaRPr lang="en-US" sz="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928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1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있다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하다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하다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하다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있다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국민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하다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하다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하다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여러분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82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2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여러분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여러분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여러분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하다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국민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여러분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되다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82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3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하다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국민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있다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되다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조국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있다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있다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82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4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되다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국민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있다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정권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나라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정치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있다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정권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정권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928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5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여러분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정권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정권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문재인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여러분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되다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정권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살리다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국민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정치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982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6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경제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되다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조국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살리다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되다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않다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조국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경제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경제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살리다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928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7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정치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주다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정권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심판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정치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않다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되다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여러분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민국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464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8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정권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문재인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심판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만들다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정권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경제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않다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주다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되다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982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9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문재인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대한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민국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주다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주다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살리다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여러분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주다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정치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있다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조국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4641">
                <a:tc>
                  <a:txBody>
                    <a:bodyPr/>
                    <a:lstStyle/>
                    <a:p>
                      <a:pPr marL="0" marR="0" indent="952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-50"/>
                        <a:t>10</a:t>
                      </a:r>
                      <a:endParaRPr lang="en-US" sz="800" kern="0" spc="-80">
                        <a:solidFill>
                          <a:srgbClr val="000000"/>
                        </a:solidFill>
                      </a:endParaRPr>
                    </a:p>
                  </a:txBody>
                  <a:tcPr marL="30666" marR="30666" marT="8479" marB="8479" anchor="ctr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주다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심판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되다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조국</a:t>
                      </a:r>
                      <a:endParaRPr lang="ko-KR" altLang="en-US" sz="800" kern="0" spc="-8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위하다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있다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드리다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대한</a:t>
                      </a:r>
                      <a:endParaRPr lang="en-US" altLang="ko-KR" sz="800" kern="0" spc="-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민국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나라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9525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생각</a:t>
                      </a:r>
                      <a:endParaRPr lang="ko-KR" altLang="en-US" sz="800" kern="0" spc="-8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 anchorCtr="1"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2" name="직사각형 11">
            <a:extLst>
              <a:ext uri="{FF2B5EF4-FFF2-40B4-BE49-F238E27FC236}">
                <a16:creationId xmlns:a16="http://schemas.microsoft.com/office/drawing/2014/main" id="{F511539F-53ED-46A5-AF61-4BDA86448ED4}"/>
              </a:ext>
            </a:extLst>
          </p:cNvPr>
          <p:cNvSpPr/>
          <p:nvPr/>
        </p:nvSpPr>
        <p:spPr>
          <a:xfrm>
            <a:off x="7075308" y="4213574"/>
            <a:ext cx="2906892" cy="2384484"/>
          </a:xfrm>
          <a:prstGeom prst="rect">
            <a:avLst/>
          </a:prstGeom>
          <a:noFill/>
          <a:ln w="9525">
            <a:solidFill>
              <a:srgbClr val="A5A5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E01F14-B2EB-456E-8EA9-C3D2C33BCBA7}"/>
              </a:ext>
            </a:extLst>
          </p:cNvPr>
          <p:cNvSpPr txBox="1"/>
          <p:nvPr/>
        </p:nvSpPr>
        <p:spPr>
          <a:xfrm>
            <a:off x="1057686" y="1433858"/>
            <a:ext cx="2524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bg2">
                  <a:lumMod val="25000"/>
                </a:schemeClr>
              </a:buClr>
              <a:buFont typeface="맑은 고딕" panose="020B0503020000020004" pitchFamily="50" charset="-127"/>
              <a:buChar char="■"/>
            </a:pP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황교안 후보 </a:t>
            </a:r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LDA 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분석</a:t>
            </a:r>
          </a:p>
        </p:txBody>
      </p:sp>
      <p:sp>
        <p:nvSpPr>
          <p:cNvPr id="30" name="사각형: 잘린 한쪽 모서리 29">
            <a:extLst>
              <a:ext uri="{FF2B5EF4-FFF2-40B4-BE49-F238E27FC236}">
                <a16:creationId xmlns:a16="http://schemas.microsoft.com/office/drawing/2014/main" id="{1DE4494D-4BC6-4B2E-894D-7BBFD08FA621}"/>
              </a:ext>
            </a:extLst>
          </p:cNvPr>
          <p:cNvSpPr/>
          <p:nvPr/>
        </p:nvSpPr>
        <p:spPr>
          <a:xfrm>
            <a:off x="7068956" y="3992489"/>
            <a:ext cx="2913244" cy="220219"/>
          </a:xfrm>
          <a:prstGeom prst="snip1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/>
              <a:t>토픽 </a:t>
            </a:r>
            <a:r>
              <a:rPr lang="en-US" altLang="ko-KR" sz="900" b="1" dirty="0"/>
              <a:t>X </a:t>
            </a:r>
            <a:r>
              <a:rPr lang="ko-KR" altLang="en-US" sz="900" b="1" dirty="0"/>
              <a:t>단어 그래프 </a:t>
            </a: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D837E3B2-F6B9-4C3E-AA2E-6206118FBA5B}"/>
              </a:ext>
            </a:extLst>
          </p:cNvPr>
          <p:cNvGrpSpPr/>
          <p:nvPr/>
        </p:nvGrpSpPr>
        <p:grpSpPr>
          <a:xfrm>
            <a:off x="1140204" y="1975677"/>
            <a:ext cx="9649716" cy="1929092"/>
            <a:chOff x="1138936" y="4209386"/>
            <a:chExt cx="5502632" cy="2179600"/>
          </a:xfrm>
        </p:grpSpPr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CC95F022-9B77-4D2E-91EE-FDC57926110F}"/>
                </a:ext>
              </a:extLst>
            </p:cNvPr>
            <p:cNvSpPr/>
            <p:nvPr/>
          </p:nvSpPr>
          <p:spPr>
            <a:xfrm>
              <a:off x="1138936" y="4209386"/>
              <a:ext cx="5502632" cy="2010770"/>
            </a:xfrm>
            <a:prstGeom prst="rect">
              <a:avLst/>
            </a:prstGeom>
            <a:noFill/>
            <a:ln w="9525"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69AECB0-E7C7-4E54-8A90-F919AF07B7B2}"/>
                </a:ext>
              </a:extLst>
            </p:cNvPr>
            <p:cNvSpPr txBox="1"/>
            <p:nvPr/>
          </p:nvSpPr>
          <p:spPr>
            <a:xfrm>
              <a:off x="1219095" y="4372072"/>
              <a:ext cx="5342314" cy="20169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lvl="0" indent="-171450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토픽 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2</a:t>
              </a: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의 경우 문재인 정권의 심판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, </a:t>
              </a:r>
            </a:p>
            <a:p>
              <a:pPr marL="171450" lvl="0" indent="-171450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토픽 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5</a:t>
              </a: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의 경우 정권을 심판하고 우리가 살리자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, </a:t>
              </a:r>
            </a:p>
            <a:p>
              <a:pPr marL="171450" lvl="0" indent="-171450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토픽 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10</a:t>
              </a: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은 여러분과 대한민국을 살리자는 점을 부각시키고 있음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.</a:t>
              </a:r>
            </a:p>
            <a:p>
              <a:pPr marL="171450" lvl="0" indent="-171450">
                <a:spcBef>
                  <a:spcPts val="1000"/>
                </a:spcBef>
                <a:buFont typeface="Arial" panose="020B0604020202020204" pitchFamily="34" charset="0"/>
                <a:buChar char="•"/>
              </a:pPr>
              <a:r>
                <a:rPr lang="ko-KR" altLang="en-US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전반적으로 현 정부를 비판하며 나라를 다시 살려야 한다는 점을 메시지로 전달하고 있다고 볼 수 있음</a:t>
              </a:r>
              <a:r>
                <a:rPr lang="en-US" altLang="ko-KR" sz="1700" kern="100" spc="-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anose="02020603050405020304" pitchFamily="18" charset="0"/>
                </a:rPr>
                <a:t>.</a:t>
              </a:r>
            </a:p>
          </p:txBody>
        </p:sp>
      </p:grpSp>
      <p:pic>
        <p:nvPicPr>
          <p:cNvPr id="5" name="_x136462400" descr="EMB0000154815c9">
            <a:extLst>
              <a:ext uri="{FF2B5EF4-FFF2-40B4-BE49-F238E27FC236}">
                <a16:creationId xmlns:a16="http://schemas.microsoft.com/office/drawing/2014/main" id="{3476B428-6F92-4E2B-B505-1FF61D124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2702" y="4313883"/>
            <a:ext cx="2724695" cy="22384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2157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0451" y="255996"/>
            <a:ext cx="4007828" cy="911602"/>
            <a:chOff x="819150" y="403651"/>
            <a:chExt cx="4007828" cy="911602"/>
          </a:xfrm>
        </p:grpSpPr>
        <p:sp>
          <p:nvSpPr>
            <p:cNvPr id="2" name="TextBox 1"/>
            <p:cNvSpPr txBox="1"/>
            <p:nvPr/>
          </p:nvSpPr>
          <p:spPr>
            <a:xfrm>
              <a:off x="819150" y="403651"/>
              <a:ext cx="40078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Ⅴ. </a:t>
              </a:r>
              <a:r>
                <a:rPr lang="ko-KR" altLang="en-US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연구결과 및 함의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19150" y="945921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b="1" dirty="0"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8A613ACD-2ECB-4C5E-9328-55BD6B6E0690}"/>
              </a:ext>
            </a:extLst>
          </p:cNvPr>
          <p:cNvGraphicFramePr>
            <a:graphicFrameLocks noGrp="1"/>
          </p:cNvGraphicFramePr>
          <p:nvPr/>
        </p:nvGraphicFramePr>
        <p:xfrm>
          <a:off x="6096000" y="2839695"/>
          <a:ext cx="5371236" cy="3099939"/>
        </p:xfrm>
        <a:graphic>
          <a:graphicData uri="http://schemas.openxmlformats.org/drawingml/2006/table">
            <a:tbl>
              <a:tblPr firstRow="1" firstCol="1">
                <a:tableStyleId>{5FD0F851-EC5A-4D38-B0AD-8093EC10F338}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0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214">
                <a:tc>
                  <a:txBody>
                    <a:bodyPr/>
                    <a:lstStyle/>
                    <a:p>
                      <a:pPr marL="0" marR="0" indent="9525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80" dirty="0">
                          <a:solidFill>
                            <a:schemeClr val="bg1"/>
                          </a:solidFill>
                        </a:rPr>
                        <a:t> 공 격</a:t>
                      </a: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943">
                <a:tc>
                  <a:txBody>
                    <a:bodyPr/>
                    <a:lstStyle/>
                    <a:p>
                      <a:pPr marL="0" marR="0" indent="9525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80" dirty="0">
                          <a:solidFill>
                            <a:schemeClr val="bg1"/>
                          </a:solidFill>
                        </a:rPr>
                        <a:t>이미지</a:t>
                      </a: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kern="0" spc="0" dirty="0"/>
                        <a:t>여러분과 대한민국을 살리자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8782">
                <a:tc>
                  <a:txBody>
                    <a:bodyPr/>
                    <a:lstStyle/>
                    <a:p>
                      <a:pPr marL="0" marR="0" indent="9525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80" dirty="0">
                          <a:solidFill>
                            <a:schemeClr val="bg1"/>
                          </a:solidFill>
                        </a:rPr>
                        <a:t>정책</a:t>
                      </a: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kern="0" spc="0" dirty="0"/>
                        <a:t>문재인 정권의 심판</a:t>
                      </a:r>
                    </a:p>
                    <a:p>
                      <a:pPr marL="171450" marR="0" indent="-1714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kern="0" spc="0" dirty="0"/>
                        <a:t>정권을 심판하고 우리가 살리자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직사각형 11">
            <a:extLst>
              <a:ext uri="{FF2B5EF4-FFF2-40B4-BE49-F238E27FC236}">
                <a16:creationId xmlns:a16="http://schemas.microsoft.com/office/drawing/2014/main" id="{86A9E947-8DC1-456F-80D1-EA74B88B838C}"/>
              </a:ext>
            </a:extLst>
          </p:cNvPr>
          <p:cNvSpPr/>
          <p:nvPr/>
        </p:nvSpPr>
        <p:spPr>
          <a:xfrm>
            <a:off x="6096000" y="1627130"/>
            <a:ext cx="5371236" cy="91344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>
              <a:buFont typeface="Wingdings" panose="05000000000000000000" pitchFamily="2" charset="2"/>
              <a:buChar char="u"/>
            </a:pPr>
            <a:r>
              <a:rPr lang="ko-KR" altLang="en-US" sz="2000" b="1" dirty="0"/>
              <a:t>기능적 관점에서 본 </a:t>
            </a:r>
            <a:endParaRPr lang="en-US" altLang="ko-KR" sz="2000" b="1" dirty="0"/>
          </a:p>
          <a:p>
            <a:pPr algn="ctr"/>
            <a:r>
              <a:rPr lang="en-US" altLang="ko-KR" sz="2000" b="1" dirty="0"/>
              <a:t> </a:t>
            </a:r>
            <a:r>
              <a:rPr lang="ko-KR" altLang="en-US" sz="2000" b="1" dirty="0"/>
              <a:t>황교안 후보의 정치홍보 메시지</a:t>
            </a:r>
          </a:p>
        </p:txBody>
      </p:sp>
      <p:graphicFrame>
        <p:nvGraphicFramePr>
          <p:cNvPr id="23" name="표 22">
            <a:extLst>
              <a:ext uri="{FF2B5EF4-FFF2-40B4-BE49-F238E27FC236}">
                <a16:creationId xmlns:a16="http://schemas.microsoft.com/office/drawing/2014/main" id="{E2A23D16-C2F9-4CA4-BFDD-5E83ED67236D}"/>
              </a:ext>
            </a:extLst>
          </p:cNvPr>
          <p:cNvGraphicFramePr>
            <a:graphicFrameLocks noGrp="1"/>
          </p:cNvGraphicFramePr>
          <p:nvPr/>
        </p:nvGraphicFramePr>
        <p:xfrm>
          <a:off x="317500" y="2839697"/>
          <a:ext cx="5562600" cy="3091203"/>
        </p:xfrm>
        <a:graphic>
          <a:graphicData uri="http://schemas.openxmlformats.org/drawingml/2006/table">
            <a:tbl>
              <a:tblPr firstRow="1" firstCol="1">
                <a:tableStyleId>{5FD0F851-EC5A-4D38-B0AD-8093EC10F338}</a:tableStyleId>
              </a:tblPr>
              <a:tblGrid>
                <a:gridCol w="1035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275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2803">
                <a:tc>
                  <a:txBody>
                    <a:bodyPr/>
                    <a:lstStyle/>
                    <a:p>
                      <a:pPr marL="0" marR="0" indent="9525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-8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952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80" dirty="0">
                          <a:solidFill>
                            <a:schemeClr val="bg1"/>
                          </a:solidFill>
                        </a:rPr>
                        <a:t> 칭 송</a:t>
                      </a: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9597">
                <a:tc>
                  <a:txBody>
                    <a:bodyPr/>
                    <a:lstStyle/>
                    <a:p>
                      <a:pPr marL="0" marR="0" indent="9525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80" dirty="0">
                          <a:solidFill>
                            <a:schemeClr val="bg1"/>
                          </a:solidFill>
                        </a:rPr>
                        <a:t>이미지</a:t>
                      </a: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kern="0" spc="0" dirty="0"/>
                        <a:t>종로 유세에서 코로나 세대 국민의 지혜가 필요함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8803">
                <a:tc>
                  <a:txBody>
                    <a:bodyPr/>
                    <a:lstStyle/>
                    <a:p>
                      <a:pPr marL="0" marR="0" indent="9525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80" dirty="0">
                          <a:solidFill>
                            <a:schemeClr val="bg1"/>
                          </a:solidFill>
                        </a:rPr>
                        <a:t>정책</a:t>
                      </a: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kern="0" spc="0" dirty="0"/>
                        <a:t>코로나 세대 국가와 서울시의 계획 필요</a:t>
                      </a:r>
                    </a:p>
                    <a:p>
                      <a:pPr marL="171450" marR="0" indent="-17145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800" kern="0" spc="0" dirty="0"/>
                        <a:t>국가가 문제를 지혜롭게 준비해야함</a:t>
                      </a: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4" name="직사각형 23">
            <a:extLst>
              <a:ext uri="{FF2B5EF4-FFF2-40B4-BE49-F238E27FC236}">
                <a16:creationId xmlns:a16="http://schemas.microsoft.com/office/drawing/2014/main" id="{3CDC082F-8789-47A7-BBA3-17C2A9CD6622}"/>
              </a:ext>
            </a:extLst>
          </p:cNvPr>
          <p:cNvSpPr/>
          <p:nvPr/>
        </p:nvSpPr>
        <p:spPr>
          <a:xfrm>
            <a:off x="317500" y="1627130"/>
            <a:ext cx="5562600" cy="913445"/>
          </a:xfrm>
          <a:prstGeom prst="rect">
            <a:avLst/>
          </a:prstGeom>
          <a:solidFill>
            <a:srgbClr val="2D477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>
              <a:buFont typeface="Wingdings" panose="05000000000000000000" pitchFamily="2" charset="2"/>
              <a:buChar char="u"/>
            </a:pPr>
            <a:r>
              <a:rPr lang="ko-KR" altLang="en-US" sz="2000" b="1" dirty="0"/>
              <a:t> 기능적 관점에서 본 </a:t>
            </a:r>
            <a:endParaRPr lang="en-US" altLang="ko-KR" sz="2000" b="1" dirty="0"/>
          </a:p>
          <a:p>
            <a:pPr algn="ctr"/>
            <a:r>
              <a:rPr lang="ko-KR" altLang="en-US" sz="2000" b="1" dirty="0" err="1"/>
              <a:t>이낙연</a:t>
            </a:r>
            <a:r>
              <a:rPr lang="ko-KR" altLang="en-US" sz="2000" b="1" dirty="0"/>
              <a:t> 후보의 정치홍보 메시지</a:t>
            </a:r>
          </a:p>
        </p:txBody>
      </p:sp>
    </p:spTree>
    <p:extLst>
      <p:ext uri="{BB962C8B-B14F-4D97-AF65-F5344CB8AC3E}">
        <p14:creationId xmlns:p14="http://schemas.microsoft.com/office/powerpoint/2010/main" val="201893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24246" y="1813351"/>
            <a:ext cx="2584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000" b="1" dirty="0">
                <a:gradFill>
                  <a:gsLst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CONTENS</a:t>
            </a:r>
            <a:endParaRPr lang="ko-KR" altLang="en-US" sz="4000" b="1" dirty="0">
              <a:gradFill>
                <a:gsLst>
                  <a:gs pos="0">
                    <a:srgbClr val="002060"/>
                  </a:gs>
                  <a:gs pos="100000">
                    <a:srgbClr val="002060"/>
                  </a:gs>
                </a:gsLst>
                <a:lin ang="0" scaled="1"/>
              </a:gra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A826016B-B903-4180-AED7-F3093FF9E26D}"/>
              </a:ext>
            </a:extLst>
          </p:cNvPr>
          <p:cNvGrpSpPr/>
          <p:nvPr/>
        </p:nvGrpSpPr>
        <p:grpSpPr>
          <a:xfrm>
            <a:off x="4899211" y="1813351"/>
            <a:ext cx="6086289" cy="4793941"/>
            <a:chOff x="4935070" y="981875"/>
            <a:chExt cx="5678479" cy="4793941"/>
          </a:xfrm>
        </p:grpSpPr>
        <p:sp>
          <p:nvSpPr>
            <p:cNvPr id="4" name="TextBox 3"/>
            <p:cNvSpPr txBox="1"/>
            <p:nvPr/>
          </p:nvSpPr>
          <p:spPr>
            <a:xfrm>
              <a:off x="4935070" y="981875"/>
              <a:ext cx="2972289" cy="4516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Ⅰ. </a:t>
              </a:r>
              <a:r>
                <a:rPr lang="ko-KR" altLang="en-US" sz="2000" b="1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서 론</a:t>
              </a:r>
              <a:endParaRPr lang="en-US" altLang="ko-KR" sz="2000" b="1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Ⅱ. </a:t>
              </a:r>
              <a:r>
                <a:rPr lang="ko-KR" altLang="en-US" sz="2000" b="1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선행연구</a:t>
              </a:r>
              <a:endParaRPr lang="en-US" altLang="ko-KR" sz="2000" b="1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정치 분야에서 </a:t>
              </a:r>
              <a:r>
                <a:rPr lang="en-US" altLang="ko-KR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SNS </a:t>
              </a: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활용</a:t>
              </a:r>
              <a:endParaRPr lang="en-US" altLang="ko-KR" sz="16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설득적 전략 분석 </a:t>
              </a:r>
              <a:endParaRPr lang="en-US" altLang="ko-KR" sz="16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텍스트 마이닝</a:t>
              </a:r>
              <a:endParaRPr lang="en-US" altLang="ko-KR" sz="16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Ⅲ.</a:t>
              </a:r>
              <a:r>
                <a:rPr lang="ko-KR" altLang="en-US" sz="2000" b="1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연구문제 및 연구방법</a:t>
              </a:r>
              <a:endParaRPr lang="en-US" altLang="ko-KR" sz="2000" b="1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데이터 수집</a:t>
              </a:r>
              <a:endParaRPr lang="en-US" altLang="ko-KR" sz="16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분석방법</a:t>
              </a:r>
              <a:endParaRPr lang="en-US" altLang="ko-KR" sz="16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5D6BFF5-6589-4EFB-8A2B-58914FD60819}"/>
                </a:ext>
              </a:extLst>
            </p:cNvPr>
            <p:cNvSpPr txBox="1"/>
            <p:nvPr/>
          </p:nvSpPr>
          <p:spPr>
            <a:xfrm>
              <a:off x="7907359" y="981875"/>
              <a:ext cx="2706190" cy="4793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Ⅳ. </a:t>
              </a:r>
              <a:r>
                <a:rPr lang="ko-KR" altLang="en-US" sz="2000" b="1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연구결과</a:t>
              </a:r>
              <a:endParaRPr lang="en-US" altLang="ko-KR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통합데이터 분석</a:t>
              </a:r>
              <a:endParaRPr lang="en-US" altLang="ko-KR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800100" lvl="1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빈도분석</a:t>
              </a:r>
              <a:endParaRPr lang="en-US" altLang="ko-KR" sz="16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800100" lvl="1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1600" dirty="0" err="1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워드클라우드</a:t>
              </a: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분석</a:t>
              </a:r>
              <a:endParaRPr lang="en-US" altLang="ko-KR" sz="16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토픽모형 분석</a:t>
              </a:r>
              <a:endParaRPr lang="en-US" altLang="ko-KR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800100" lvl="1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ko-KR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LDA </a:t>
              </a: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분석</a:t>
              </a:r>
              <a:endParaRPr lang="en-US" altLang="ko-KR" sz="16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800100" lvl="1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1600" dirty="0" err="1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워드클라우드</a:t>
              </a: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분석</a:t>
              </a:r>
              <a:endParaRPr lang="en-US" altLang="ko-KR" sz="16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800100" lvl="1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피라미드 분석</a:t>
              </a:r>
              <a:endParaRPr lang="en-US" altLang="ko-KR" sz="16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800100" lvl="1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16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상관관계</a:t>
              </a:r>
              <a:endParaRPr lang="en-US" altLang="ko-KR" sz="16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800100" lvl="1" indent="-342900">
                <a:lnSpc>
                  <a:spcPct val="150000"/>
                </a:lnSpc>
                <a:buFontTx/>
                <a:buChar char="-"/>
              </a:pPr>
              <a:endParaRPr lang="en-US" altLang="ko-KR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800" b="1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Ⅴ. </a:t>
              </a:r>
              <a:r>
                <a:rPr lang="ko-KR" altLang="en-US" b="1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연구결과 및 함의</a:t>
              </a:r>
              <a:endParaRPr lang="en-US" altLang="ko-KR" b="1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6392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58BB1C04-96BD-4350-B950-E848BE46E29C}"/>
              </a:ext>
            </a:extLst>
          </p:cNvPr>
          <p:cNvGrpSpPr/>
          <p:nvPr/>
        </p:nvGrpSpPr>
        <p:grpSpPr>
          <a:xfrm>
            <a:off x="1832910" y="4403610"/>
            <a:ext cx="9229537" cy="1765396"/>
            <a:chOff x="3438026" y="2307564"/>
            <a:chExt cx="4479566" cy="1404620"/>
          </a:xfrm>
        </p:grpSpPr>
        <p:sp>
          <p:nvSpPr>
            <p:cNvPr id="6" name="모서리가 둥근 직사각형 2">
              <a:extLst>
                <a:ext uri="{FF2B5EF4-FFF2-40B4-BE49-F238E27FC236}">
                  <a16:creationId xmlns:a16="http://schemas.microsoft.com/office/drawing/2014/main" id="{D6FFDA22-B134-4C73-A180-69113F591446}"/>
                </a:ext>
              </a:extLst>
            </p:cNvPr>
            <p:cNvSpPr/>
            <p:nvPr/>
          </p:nvSpPr>
          <p:spPr>
            <a:xfrm>
              <a:off x="3625955" y="2307564"/>
              <a:ext cx="4291637" cy="78501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2020</a:t>
              </a:r>
              <a:r>
                <a:rPr lang="ko-KR" altLang="en-US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</a:t>
              </a:r>
              <a:r>
                <a:rPr lang="en-US" altLang="ko-KR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4</a:t>
              </a:r>
              <a:r>
                <a:rPr lang="ko-KR" altLang="en-US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월 </a:t>
              </a:r>
              <a:r>
                <a:rPr lang="en-US" altLang="ko-KR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15</a:t>
              </a:r>
              <a:r>
                <a:rPr lang="ko-KR" altLang="en-US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일은 </a:t>
              </a:r>
              <a:r>
                <a:rPr lang="en-US" altLang="ko-KR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21</a:t>
              </a:r>
              <a:r>
                <a:rPr lang="ko-KR" altLang="en-US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 총선은 사회적 거리 두기가 일상이 된 상황에서도 </a:t>
              </a:r>
              <a:endParaRPr lang="en-US" altLang="ko-KR" dirty="0">
                <a:gradFill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08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66.2%</a:t>
              </a:r>
              <a:r>
                <a:rPr lang="ko-KR" altLang="en-US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높은 투표율을 기록하며 끝이 남</a:t>
              </a:r>
              <a:r>
                <a:rPr lang="en-US" altLang="ko-KR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ko-KR" altLang="en-US" dirty="0">
                <a:gradFill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080000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" name="모서리가 둥근 직사각형 3">
              <a:extLst>
                <a:ext uri="{FF2B5EF4-FFF2-40B4-BE49-F238E27FC236}">
                  <a16:creationId xmlns:a16="http://schemas.microsoft.com/office/drawing/2014/main" id="{394E6301-FEDD-41BE-AACC-520F57A065B7}"/>
                </a:ext>
              </a:extLst>
            </p:cNvPr>
            <p:cNvSpPr/>
            <p:nvPr/>
          </p:nvSpPr>
          <p:spPr>
            <a:xfrm>
              <a:off x="3627675" y="2927167"/>
              <a:ext cx="4106296" cy="785017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후보자와 유권자가 직접 얼굴을 마주하는 콘택트</a:t>
              </a:r>
              <a:r>
                <a:rPr lang="en-US" altLang="ko-KR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(Contact) </a:t>
              </a:r>
              <a:r>
                <a:rPr lang="ko-KR" altLang="en-US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선거가 불가능</a:t>
              </a:r>
              <a:r>
                <a:rPr lang="en-US" altLang="ko-KR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후보자들의 </a:t>
              </a:r>
              <a:r>
                <a:rPr lang="en-US" altLang="ko-KR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SNS </a:t>
              </a:r>
              <a:r>
                <a:rPr lang="ko-KR" altLang="en-US" dirty="0">
                  <a:gradFill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080000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활동을 통한 유세가 더욱 활발해짐</a:t>
              </a:r>
            </a:p>
          </p:txBody>
        </p:sp>
        <p:pic>
          <p:nvPicPr>
            <p:cNvPr id="8" name="Picture 4" descr="C:\Users\user\Desktop\imgres.jpg">
              <a:extLst>
                <a:ext uri="{FF2B5EF4-FFF2-40B4-BE49-F238E27FC236}">
                  <a16:creationId xmlns:a16="http://schemas.microsoft.com/office/drawing/2014/main" id="{E206979F-E6CA-4D7F-988F-C3960A865F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8026" y="2498874"/>
              <a:ext cx="170514" cy="254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C:\Users\user\Desktop\imgres.jpg">
              <a:extLst>
                <a:ext uri="{FF2B5EF4-FFF2-40B4-BE49-F238E27FC236}">
                  <a16:creationId xmlns:a16="http://schemas.microsoft.com/office/drawing/2014/main" id="{DC4428DF-59C4-4C2E-9BEC-5D356C5E2B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8026" y="3049518"/>
              <a:ext cx="170514" cy="254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17E0581-F96E-4343-9996-E24E65BD4EE7}"/>
              </a:ext>
            </a:extLst>
          </p:cNvPr>
          <p:cNvSpPr txBox="1"/>
          <p:nvPr/>
        </p:nvSpPr>
        <p:spPr>
          <a:xfrm>
            <a:off x="4132125" y="3716988"/>
            <a:ext cx="4023505" cy="527285"/>
          </a:xfrm>
          <a:prstGeom prst="round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2400" b="1" spc="6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 회 적 거 리 두 기</a:t>
            </a:r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A5CD2D4B-C958-4EF6-A3F6-B5A96A871090}"/>
              </a:ext>
            </a:extLst>
          </p:cNvPr>
          <p:cNvGrpSpPr/>
          <p:nvPr/>
        </p:nvGrpSpPr>
        <p:grpSpPr>
          <a:xfrm>
            <a:off x="1364060" y="1235753"/>
            <a:ext cx="9559637" cy="2478815"/>
            <a:chOff x="1387618" y="1079023"/>
            <a:chExt cx="9559637" cy="2478815"/>
          </a:xfrm>
        </p:grpSpPr>
        <p:sp>
          <p:nvSpPr>
            <p:cNvPr id="21" name="사각형: 둥근 모서리 20">
              <a:extLst>
                <a:ext uri="{FF2B5EF4-FFF2-40B4-BE49-F238E27FC236}">
                  <a16:creationId xmlns:a16="http://schemas.microsoft.com/office/drawing/2014/main" id="{0CCE5C70-71E3-43B6-8869-21CFB46CFFC0}"/>
                </a:ext>
              </a:extLst>
            </p:cNvPr>
            <p:cNvSpPr/>
            <p:nvPr/>
          </p:nvSpPr>
          <p:spPr>
            <a:xfrm>
              <a:off x="1387618" y="1079023"/>
              <a:ext cx="9559637" cy="2478815"/>
            </a:xfrm>
            <a:prstGeom prst="roundRect">
              <a:avLst/>
            </a:prstGeom>
            <a:solidFill>
              <a:schemeClr val="accent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7F3FD5E4-2FB1-4EAA-AC0E-4EDA4D657708}"/>
                </a:ext>
              </a:extLst>
            </p:cNvPr>
            <p:cNvGrpSpPr/>
            <p:nvPr/>
          </p:nvGrpSpPr>
          <p:grpSpPr>
            <a:xfrm>
              <a:off x="1771650" y="1444772"/>
              <a:ext cx="8791575" cy="1754326"/>
              <a:chOff x="1771650" y="1729323"/>
              <a:chExt cx="8791575" cy="1754326"/>
            </a:xfrm>
          </p:grpSpPr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1DA45AA8-A962-4B79-83ED-CAC3C6C2500D}"/>
                  </a:ext>
                </a:extLst>
              </p:cNvPr>
              <p:cNvSpPr/>
              <p:nvPr/>
            </p:nvSpPr>
            <p:spPr>
              <a:xfrm>
                <a:off x="1771650" y="1729323"/>
                <a:ext cx="8791575" cy="1754326"/>
              </a:xfrm>
              <a:prstGeom prst="rect">
                <a:avLst/>
              </a:prstGeom>
              <a:solidFill>
                <a:srgbClr val="002060">
                  <a:alpha val="74000"/>
                </a:srgbClr>
              </a:solidFill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altLang="ko-KR" sz="3600" b="1" spc="-180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“ </a:t>
                </a:r>
                <a:r>
                  <a:rPr lang="ko-KR" altLang="en-US" sz="3600" b="1" spc="-180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코로나 </a:t>
                </a:r>
                <a:r>
                  <a:rPr lang="en-US" altLang="ko-KR" sz="3600" b="1" spc="-180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19 </a:t>
                </a:r>
                <a:r>
                  <a:rPr lang="ko-KR" altLang="en-US" sz="3600" b="1" spc="-180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사태 </a:t>
                </a:r>
                <a:r>
                  <a:rPr lang="en-US" altLang="ko-KR" sz="3600" b="1" spc="-180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”</a:t>
                </a:r>
                <a:r>
                  <a:rPr lang="ko-KR" altLang="en-US" sz="3600" b="1" spc="-180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en-US" altLang="ko-KR" sz="3600" b="1" spc="-180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sym typeface="Wingdings" panose="05000000000000000000" pitchFamily="2" charset="2"/>
                  </a:rPr>
                  <a:t> </a:t>
                </a:r>
              </a:p>
              <a:p>
                <a:pPr lvl="0" algn="ctr"/>
                <a:endParaRPr lang="en-US" altLang="ko-KR" sz="3600" b="1" spc="-18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Wingdings" panose="05000000000000000000" pitchFamily="2" charset="2"/>
                </a:endParaRPr>
              </a:p>
              <a:p>
                <a:pPr lvl="0" algn="ctr"/>
                <a:r>
                  <a:rPr lang="ko-KR" altLang="en-US" sz="3600" b="1" spc="-180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sym typeface="Wingdings" panose="05000000000000000000" pitchFamily="2" charset="2"/>
                  </a:rPr>
                  <a:t>제 </a:t>
                </a:r>
                <a:r>
                  <a:rPr lang="en-US" altLang="ko-KR" sz="3600" b="1" spc="-180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sym typeface="Wingdings" panose="05000000000000000000" pitchFamily="2" charset="2"/>
                  </a:rPr>
                  <a:t>21</a:t>
                </a:r>
                <a:r>
                  <a:rPr lang="ko-KR" altLang="en-US" sz="3600" b="1" spc="-180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sym typeface="Wingdings" panose="05000000000000000000" pitchFamily="2" charset="2"/>
                  </a:rPr>
                  <a:t>대 국회의원 총선에 영향</a:t>
                </a:r>
                <a:r>
                  <a:rPr lang="en-US" altLang="ko-KR" sz="3600" b="1" spc="-180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sym typeface="Wingdings" panose="05000000000000000000" pitchFamily="2" charset="2"/>
                  </a:rPr>
                  <a:t> </a:t>
                </a:r>
                <a:endParaRPr lang="ko-KR" altLang="en-US" sz="3600" b="1" spc="-18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pic>
            <p:nvPicPr>
              <p:cNvPr id="10" name="그림 9" descr="표지판, 그리기이(가) 표시된 사진&#10;&#10;자동 생성된 설명">
                <a:extLst>
                  <a:ext uri="{FF2B5EF4-FFF2-40B4-BE49-F238E27FC236}">
                    <a16:creationId xmlns:a16="http://schemas.microsoft.com/office/drawing/2014/main" id="{3B636A30-1957-436F-B70D-27ED103063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10446" y="2178239"/>
                <a:ext cx="904863" cy="90486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1" name="그림 10">
                <a:extLst>
                  <a:ext uri="{FF2B5EF4-FFF2-40B4-BE49-F238E27FC236}">
                    <a16:creationId xmlns:a16="http://schemas.microsoft.com/office/drawing/2014/main" id="{7091E401-BAE8-40DB-9218-2CB4B2805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30364" y="2120418"/>
                <a:ext cx="904863" cy="90486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cxnSp>
            <p:nvCxnSpPr>
              <p:cNvPr id="12" name="직선 화살표 연결선 11">
                <a:extLst>
                  <a:ext uri="{FF2B5EF4-FFF2-40B4-BE49-F238E27FC236}">
                    <a16:creationId xmlns:a16="http://schemas.microsoft.com/office/drawing/2014/main" id="{1F545E1C-0DDB-4B92-BBB9-26D728679F46}"/>
                  </a:ext>
                </a:extLst>
              </p:cNvPr>
              <p:cNvCxnSpPr/>
              <p:nvPr/>
            </p:nvCxnSpPr>
            <p:spPr>
              <a:xfrm>
                <a:off x="6096000" y="2418365"/>
                <a:ext cx="0" cy="369235"/>
              </a:xfrm>
              <a:prstGeom prst="straightConnector1">
                <a:avLst/>
              </a:prstGeom>
              <a:ln w="7620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7E36CE1-7E50-4FB2-80AC-1F8D33FEEDB9}"/>
              </a:ext>
            </a:extLst>
          </p:cNvPr>
          <p:cNvSpPr txBox="1"/>
          <p:nvPr/>
        </p:nvSpPr>
        <p:spPr>
          <a:xfrm>
            <a:off x="895350" y="346501"/>
            <a:ext cx="1811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gradFill>
                  <a:gsLst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rPr>
              <a:t>Ⅰ. </a:t>
            </a:r>
            <a:r>
              <a:rPr lang="ko-KR" altLang="en-US" sz="3200" b="1" dirty="0">
                <a:gradFill>
                  <a:gsLst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rPr>
              <a:t>서 론</a:t>
            </a:r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EB1582C4-CB75-4F45-ADAC-719225F8BF7B}"/>
              </a:ext>
            </a:extLst>
          </p:cNvPr>
          <p:cNvCxnSpPr>
            <a:cxnSpLocks/>
          </p:cNvCxnSpPr>
          <p:nvPr/>
        </p:nvCxnSpPr>
        <p:spPr>
          <a:xfrm>
            <a:off x="1801207" y="4316331"/>
            <a:ext cx="88113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615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5350" y="346501"/>
            <a:ext cx="3009157" cy="911602"/>
            <a:chOff x="819150" y="403651"/>
            <a:chExt cx="3009157" cy="911602"/>
          </a:xfrm>
        </p:grpSpPr>
        <p:sp>
          <p:nvSpPr>
            <p:cNvPr id="2" name="TextBox 1"/>
            <p:cNvSpPr txBox="1"/>
            <p:nvPr/>
          </p:nvSpPr>
          <p:spPr>
            <a:xfrm>
              <a:off x="819150" y="403651"/>
              <a:ext cx="24881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Ⅱ. </a:t>
              </a:r>
              <a:r>
                <a:rPr lang="ko-KR" altLang="en-US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선행연구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19150" y="945921"/>
              <a:ext cx="30091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정치 분야에서 </a:t>
              </a:r>
              <a:r>
                <a:rPr lang="en-US" altLang="ko-KR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SNS </a:t>
              </a:r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활용</a:t>
              </a:r>
            </a:p>
          </p:txBody>
        </p:sp>
      </p:grpSp>
      <p:sp>
        <p:nvSpPr>
          <p:cNvPr id="5" name="직사각형 4">
            <a:extLst>
              <a:ext uri="{FF2B5EF4-FFF2-40B4-BE49-F238E27FC236}">
                <a16:creationId xmlns:a16="http://schemas.microsoft.com/office/drawing/2014/main" id="{16CEB418-E6A1-4CA8-89B1-5D29F7A1DA67}"/>
              </a:ext>
            </a:extLst>
          </p:cNvPr>
          <p:cNvSpPr/>
          <p:nvPr/>
        </p:nvSpPr>
        <p:spPr>
          <a:xfrm>
            <a:off x="1171574" y="1414832"/>
            <a:ext cx="9763125" cy="4671643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0F4834-C3FF-4FCE-A093-792BD96A826E}"/>
              </a:ext>
            </a:extLst>
          </p:cNvPr>
          <p:cNvSpPr txBox="1"/>
          <p:nvPr/>
        </p:nvSpPr>
        <p:spPr>
          <a:xfrm>
            <a:off x="1414339" y="1550864"/>
            <a:ext cx="9320336" cy="15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정치인들의 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SNS 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활용과 효과를 연구에서 </a:t>
            </a:r>
            <a:r>
              <a:rPr lang="ko-KR" altLang="en-US" sz="16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트위터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를 정치적 소통 도구로 정치인의 측면에서 자신의 정치적 영향력을 넓힐 수 있는 기회라고 정의하였으며 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18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 국회의원의 트위터를 분석한 결과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대부분의 정치인들이 정보공유와 관계지향형 목적으로 트위터를 사용하고 있었음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kern="0" spc="-3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금혜성</a:t>
            </a:r>
            <a:r>
              <a:rPr lang="en-US" altLang="ko-KR" sz="16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6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2011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).</a:t>
            </a:r>
          </a:p>
          <a:p>
            <a:pPr>
              <a:lnSpc>
                <a:spcPct val="150000"/>
              </a:lnSpc>
            </a:pPr>
            <a:endParaRPr lang="ko-KR" altLang="en-US" sz="16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CBE92D-D526-4EA1-B73B-1D200532030B}"/>
              </a:ext>
            </a:extLst>
          </p:cNvPr>
          <p:cNvSpPr txBox="1"/>
          <p:nvPr/>
        </p:nvSpPr>
        <p:spPr>
          <a:xfrm>
            <a:off x="1414339" y="2862569"/>
            <a:ext cx="9320336" cy="783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정치에 무관심했던 젊은 유권자들은 </a:t>
            </a:r>
            <a:r>
              <a:rPr lang="ko-KR" altLang="en-US" sz="16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‘투표 </a:t>
            </a:r>
            <a:r>
              <a:rPr lang="ko-KR" altLang="en-US" sz="1600" b="1" kern="0" spc="-3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인증샷’</a:t>
            </a:r>
            <a:r>
              <a:rPr lang="ko-KR" altLang="en-US" sz="1600" kern="0" spc="-3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을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자신의 계정에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업로드하는 등 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SNS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가 선거 결과에도 중요한 영향력을 미친 것으로 분석됨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박세미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2016).</a:t>
            </a:r>
            <a:endParaRPr lang="ko-KR" altLang="en-US" sz="16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B30A59-5824-4922-8218-5E3E48394B43}"/>
              </a:ext>
            </a:extLst>
          </p:cNvPr>
          <p:cNvSpPr txBox="1"/>
          <p:nvPr/>
        </p:nvSpPr>
        <p:spPr>
          <a:xfrm>
            <a:off x="1414338" y="3797760"/>
            <a:ext cx="9363325" cy="783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600" dirty="0"/>
              <a:t>SNS </a:t>
            </a:r>
            <a:r>
              <a:rPr lang="ko-KR" altLang="en-US" sz="1600" dirty="0"/>
              <a:t>이용자들은 정치에 대한 다양한 의견을 접하게 되면서 </a:t>
            </a:r>
            <a:r>
              <a:rPr lang="ko-KR" altLang="en-US" sz="1600" dirty="0" err="1"/>
              <a:t>정치효능감과</a:t>
            </a:r>
            <a:r>
              <a:rPr lang="ko-KR" altLang="en-US" sz="1600" dirty="0"/>
              <a:t> 정치참여가 높아짐</a:t>
            </a:r>
            <a:r>
              <a:rPr lang="en-US" altLang="ko-KR" sz="1600" dirty="0"/>
              <a:t>(</a:t>
            </a:r>
            <a:r>
              <a:rPr lang="ko-KR" altLang="en-US" sz="1600" dirty="0"/>
              <a:t>황용석</a:t>
            </a:r>
            <a:r>
              <a:rPr lang="en-US" altLang="ko-KR" sz="1600" dirty="0"/>
              <a:t>, 2011)</a:t>
            </a:r>
            <a:endParaRPr lang="ko-KR" alt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1D7367-6DDD-4E29-A764-E82F0232C8AA}"/>
              </a:ext>
            </a:extLst>
          </p:cNvPr>
          <p:cNvSpPr txBox="1"/>
          <p:nvPr/>
        </p:nvSpPr>
        <p:spPr>
          <a:xfrm>
            <a:off x="1414338" y="4574510"/>
            <a:ext cx="9072684" cy="1152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19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 </a:t>
            </a:r>
            <a:r>
              <a:rPr lang="ko-KR" altLang="en-US" sz="16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총선에서는 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국회의원 선거 후보자들의 트위터 선거 캠페인은 네트워크 내에서 의제를 주도하는 유력자들을 중심으로 선거 캠페인의 의제설정과 여론형성에서 유권자동원에 핵심적인 역할을 하였음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이소영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2012). </a:t>
            </a:r>
            <a:endParaRPr lang="ko-KR" altLang="en-US" sz="16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2625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5350" y="346501"/>
            <a:ext cx="2488182" cy="911602"/>
            <a:chOff x="819150" y="403651"/>
            <a:chExt cx="2488182" cy="911602"/>
          </a:xfrm>
        </p:grpSpPr>
        <p:sp>
          <p:nvSpPr>
            <p:cNvPr id="2" name="TextBox 1"/>
            <p:cNvSpPr txBox="1"/>
            <p:nvPr/>
          </p:nvSpPr>
          <p:spPr>
            <a:xfrm>
              <a:off x="819150" y="403651"/>
              <a:ext cx="24881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Ⅱ. </a:t>
              </a:r>
              <a:r>
                <a:rPr lang="ko-KR" altLang="en-US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선행연구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19150" y="945921"/>
              <a:ext cx="2252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설득적 전략 분석</a:t>
              </a:r>
            </a:p>
          </p:txBody>
        </p:sp>
      </p:grpSp>
      <p:sp>
        <p:nvSpPr>
          <p:cNvPr id="5" name="직사각형 4">
            <a:extLst>
              <a:ext uri="{FF2B5EF4-FFF2-40B4-BE49-F238E27FC236}">
                <a16:creationId xmlns:a16="http://schemas.microsoft.com/office/drawing/2014/main" id="{16CEB418-E6A1-4CA8-89B1-5D29F7A1DA67}"/>
              </a:ext>
            </a:extLst>
          </p:cNvPr>
          <p:cNvSpPr/>
          <p:nvPr/>
        </p:nvSpPr>
        <p:spPr>
          <a:xfrm>
            <a:off x="1095375" y="1371600"/>
            <a:ext cx="10296525" cy="513989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DA80B0-EED2-4AA7-A9F4-8BFF37326807}"/>
              </a:ext>
            </a:extLst>
          </p:cNvPr>
          <p:cNvSpPr txBox="1"/>
          <p:nvPr/>
        </p:nvSpPr>
        <p:spPr>
          <a:xfrm>
            <a:off x="1322265" y="1472944"/>
            <a:ext cx="9774360" cy="1017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정치인의 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SNS 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메시지 유형에 따라 정치인에 대한 태도와 구전 의도는 차이가 있으며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온라인 반응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좋아요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댓글 달기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온라인 공유 의도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중 즉각적 반응 의도의 경우 ‘</a:t>
            </a:r>
            <a:r>
              <a:rPr lang="ko-KR" altLang="en-US" sz="1600" kern="0" spc="-3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좋아요’와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‘</a:t>
            </a:r>
            <a:r>
              <a:rPr lang="ko-KR" altLang="en-US" sz="1600" kern="0" spc="-3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공유하기’에서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유의미한 차이가 나타남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조정식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2019).</a:t>
            </a:r>
            <a:endParaRPr lang="ko-KR" altLang="en-US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2A6B2C-E82E-47EA-B585-0D80229FD266}"/>
              </a:ext>
            </a:extLst>
          </p:cNvPr>
          <p:cNvSpPr txBox="1"/>
          <p:nvPr/>
        </p:nvSpPr>
        <p:spPr>
          <a:xfrm>
            <a:off x="1322265" y="2508879"/>
            <a:ext cx="9879136" cy="1657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ko-KR" altLang="en-US" sz="16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정치적 행위</a:t>
            </a:r>
            <a:r>
              <a:rPr lang="en-US" altLang="ko-KR" sz="16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단순홍보</a:t>
            </a:r>
            <a:r>
              <a:rPr lang="en-US" altLang="ko-KR" sz="16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정치의견 제시</a:t>
            </a:r>
            <a:r>
              <a:rPr lang="en-US" altLang="ko-KR" sz="16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정치참여 요구</a:t>
            </a:r>
            <a:r>
              <a:rPr lang="en-US" altLang="ko-KR" sz="16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를 활용한 홍주현 외</a:t>
            </a:r>
            <a:r>
              <a:rPr lang="en-US" altLang="ko-KR" sz="16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(2011)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는 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2011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년 재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․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보궐 선거에서 손학규 후보와 강재섭 후보의 트위터 활용의 분석에서 선거 기간에 정치적 의견이 많이 표출되었지만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단순 홍보 수단으로 그치고 부족한 정책적인 논의로 인해 유권자와의 공감대를 형성하지 못한 점을 지적함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l"/>
            </a:pPr>
            <a:endParaRPr lang="en-US" altLang="ko-KR" sz="1600" b="1" kern="0" spc="-3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9677317-3247-4971-AFBF-A316D2D4FB56}"/>
              </a:ext>
            </a:extLst>
          </p:cNvPr>
          <p:cNvSpPr/>
          <p:nvPr/>
        </p:nvSpPr>
        <p:spPr>
          <a:xfrm>
            <a:off x="2358943" y="4056005"/>
            <a:ext cx="1127207" cy="36885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단순 홍보 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7331C1B6-AC59-47E4-9DC5-9D4748415DCE}"/>
              </a:ext>
            </a:extLst>
          </p:cNvPr>
          <p:cNvSpPr/>
          <p:nvPr/>
        </p:nvSpPr>
        <p:spPr>
          <a:xfrm>
            <a:off x="3486149" y="4056005"/>
            <a:ext cx="7610476" cy="368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선거와 관련된 정보를 공지하거나 정책을 소개하는 등 홍보 차원의 가장 기본적인 정치 행위</a:t>
            </a:r>
            <a:endParaRPr lang="ko-KR" altLang="en-US" sz="1400" b="1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9C89C64-1611-4352-B26D-7741CB54A439}"/>
              </a:ext>
            </a:extLst>
          </p:cNvPr>
          <p:cNvSpPr/>
          <p:nvPr/>
        </p:nvSpPr>
        <p:spPr>
          <a:xfrm>
            <a:off x="2358943" y="4455873"/>
            <a:ext cx="1127207" cy="74117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정책의견 제시 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3282CA4E-A13C-4292-ACEE-835AA6D07248}"/>
              </a:ext>
            </a:extLst>
          </p:cNvPr>
          <p:cNvSpPr/>
          <p:nvPr/>
        </p:nvSpPr>
        <p:spPr>
          <a:xfrm>
            <a:off x="3486149" y="4455873"/>
            <a:ext cx="7610476" cy="741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유권자의 긍정적인 상호작용을 유발하기 위해 후보자의 정책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의견을 전달하는 행위</a:t>
            </a:r>
            <a:endParaRPr lang="en-US" altLang="ko-KR" sz="1400" kern="0" spc="-3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유권자를 설득하려면 후보자의 정책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의견에 동의하도록 자신의 정책을 알리고 지지를 호소해야</a:t>
            </a:r>
            <a:r>
              <a:rPr lang="en-US" altLang="ko-KR" sz="14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함</a:t>
            </a:r>
            <a:r>
              <a:rPr lang="en-US" altLang="ko-KR" sz="14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400" kern="0" spc="-3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9C84346A-1B66-473A-B4DE-069109A3156E}"/>
              </a:ext>
            </a:extLst>
          </p:cNvPr>
          <p:cNvSpPr/>
          <p:nvPr/>
        </p:nvSpPr>
        <p:spPr>
          <a:xfrm>
            <a:off x="2358943" y="5228059"/>
            <a:ext cx="1127207" cy="74117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정치참여</a:t>
            </a:r>
            <a:endParaRPr lang="en-US" altLang="ko-KR" sz="1400" b="1" dirty="0"/>
          </a:p>
          <a:p>
            <a:pPr algn="ctr"/>
            <a:r>
              <a:rPr lang="ko-KR" altLang="en-US" sz="1400" b="1" dirty="0"/>
              <a:t>요구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ADAD37A3-ED59-4FB2-969A-288C4ECE36A9}"/>
              </a:ext>
            </a:extLst>
          </p:cNvPr>
          <p:cNvSpPr/>
          <p:nvPr/>
        </p:nvSpPr>
        <p:spPr>
          <a:xfrm>
            <a:off x="3486149" y="5228059"/>
            <a:ext cx="7610476" cy="741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후보자들이 자신의 선거 유세에 참여를 요구하거나 지지를 호소하는 등 유권자를 상대로 거리 유세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캠페인에 참가하도록 적극적인 설득을 하는 것과 같이 다수의 유권자를 상대로 정치적 행동을 요구하는 것</a:t>
            </a:r>
            <a:endParaRPr lang="en-US" altLang="ko-KR" sz="1400" kern="0" spc="-3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7F08178D-1CE2-4D79-B7FD-6FAD614C5679}"/>
              </a:ext>
            </a:extLst>
          </p:cNvPr>
          <p:cNvSpPr/>
          <p:nvPr/>
        </p:nvSpPr>
        <p:spPr>
          <a:xfrm>
            <a:off x="1462738" y="4056005"/>
            <a:ext cx="896205" cy="19132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정치적</a:t>
            </a:r>
            <a:endParaRPr lang="en-US" altLang="ko-KR" sz="1600" b="1" dirty="0"/>
          </a:p>
          <a:p>
            <a:pPr algn="ctr"/>
            <a:r>
              <a:rPr lang="ko-KR" altLang="en-US" sz="1600" b="1" dirty="0"/>
              <a:t>행위</a:t>
            </a:r>
          </a:p>
        </p:txBody>
      </p:sp>
    </p:spTree>
    <p:extLst>
      <p:ext uri="{BB962C8B-B14F-4D97-AF65-F5344CB8AC3E}">
        <p14:creationId xmlns:p14="http://schemas.microsoft.com/office/powerpoint/2010/main" val="3001522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모서리가 둥근 직사각형 5">
            <a:extLst>
              <a:ext uri="{FF2B5EF4-FFF2-40B4-BE49-F238E27FC236}">
                <a16:creationId xmlns:a16="http://schemas.microsoft.com/office/drawing/2014/main" id="{ADE97127-0B7D-4EBE-A04C-A65E7BBB2615}"/>
              </a:ext>
            </a:extLst>
          </p:cNvPr>
          <p:cNvSpPr/>
          <p:nvPr/>
        </p:nvSpPr>
        <p:spPr>
          <a:xfrm>
            <a:off x="904875" y="2971801"/>
            <a:ext cx="10001250" cy="3539698"/>
          </a:xfrm>
          <a:prstGeom prst="roundRect">
            <a:avLst>
              <a:gd name="adj" fmla="val 2480"/>
            </a:avLst>
          </a:prstGeom>
          <a:solidFill>
            <a:srgbClr val="F5F6F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id="{0D216D4E-7627-42EF-BA39-9E07FBB29C10}"/>
              </a:ext>
            </a:extLst>
          </p:cNvPr>
          <p:cNvCxnSpPr>
            <a:cxnSpLocks/>
          </p:cNvCxnSpPr>
          <p:nvPr/>
        </p:nvCxnSpPr>
        <p:spPr>
          <a:xfrm flipH="1">
            <a:off x="6731000" y="3293365"/>
            <a:ext cx="1451136" cy="0"/>
          </a:xfrm>
          <a:prstGeom prst="line">
            <a:avLst/>
          </a:prstGeom>
          <a:ln w="38100">
            <a:solidFill>
              <a:srgbClr val="5B9BD5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ED68F4A7-68E3-416B-B272-AD2D5A97F6E2}"/>
              </a:ext>
            </a:extLst>
          </p:cNvPr>
          <p:cNvCxnSpPr>
            <a:cxnSpLocks/>
          </p:cNvCxnSpPr>
          <p:nvPr/>
        </p:nvCxnSpPr>
        <p:spPr>
          <a:xfrm>
            <a:off x="8182136" y="3273425"/>
            <a:ext cx="0" cy="438463"/>
          </a:xfrm>
          <a:prstGeom prst="line">
            <a:avLst/>
          </a:prstGeom>
          <a:ln w="38100">
            <a:solidFill>
              <a:srgbClr val="5B9BD5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895350" y="346501"/>
            <a:ext cx="2488182" cy="1188601"/>
            <a:chOff x="819150" y="403651"/>
            <a:chExt cx="2488182" cy="1188601"/>
          </a:xfrm>
        </p:grpSpPr>
        <p:sp>
          <p:nvSpPr>
            <p:cNvPr id="2" name="TextBox 1"/>
            <p:cNvSpPr txBox="1"/>
            <p:nvPr/>
          </p:nvSpPr>
          <p:spPr>
            <a:xfrm>
              <a:off x="819150" y="403651"/>
              <a:ext cx="24881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Ⅱ. </a:t>
              </a:r>
              <a:r>
                <a:rPr lang="ko-KR" altLang="en-US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선행연구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19150" y="945921"/>
              <a:ext cx="19399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텍스트 마이닝</a:t>
              </a:r>
              <a:endParaRPr lang="en-US" altLang="ko-KR" b="1" dirty="0"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ko-KR" altLang="en-US" b="1" dirty="0"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</a:gra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5" name="직사각형 4">
            <a:extLst>
              <a:ext uri="{FF2B5EF4-FFF2-40B4-BE49-F238E27FC236}">
                <a16:creationId xmlns:a16="http://schemas.microsoft.com/office/drawing/2014/main" id="{16CEB418-E6A1-4CA8-89B1-5D29F7A1DA67}"/>
              </a:ext>
            </a:extLst>
          </p:cNvPr>
          <p:cNvSpPr/>
          <p:nvPr/>
        </p:nvSpPr>
        <p:spPr>
          <a:xfrm>
            <a:off x="747712" y="1261112"/>
            <a:ext cx="10696575" cy="157098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indent="-285750" algn="just" fontAlgn="base" latinLnBrk="1">
              <a:lnSpc>
                <a:spcPct val="16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최근 빅데이터를 이용하여 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SNS</a:t>
            </a:r>
            <a:r>
              <a:rPr lang="ko-KR" altLang="en-US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상에 존재하는 텍스트 데이터를 분석하여 투표 결과를 예측하는 시스템들을 구축함</a:t>
            </a:r>
            <a:r>
              <a:rPr lang="en-US" altLang="ko-KR" sz="16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285750" marR="0" indent="-285750" algn="just" fontAlgn="base" latinLnBrk="1">
              <a:lnSpc>
                <a:spcPct val="16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6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최근의 텍스트 마이닝은 이러한 텍스트</a:t>
            </a:r>
            <a:r>
              <a:rPr lang="en-US" altLang="ko-KR" sz="16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음성</a:t>
            </a:r>
            <a:r>
              <a:rPr lang="en-US" altLang="ko-KR" sz="16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이미지와 같은 구조화되지 않은 </a:t>
            </a:r>
            <a:r>
              <a:rPr lang="ko-KR" altLang="en-US" sz="1600" b="1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비정형화된</a:t>
            </a:r>
            <a:r>
              <a:rPr lang="ko-KR" altLang="en-US" sz="16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데이터</a:t>
            </a:r>
            <a:r>
              <a:rPr lang="ko-KR" altLang="en-US" sz="16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로부터 정보의</a:t>
            </a:r>
            <a:r>
              <a:rPr lang="en-US" altLang="ko-KR" sz="1600" kern="0" spc="-5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just" fontAlgn="base" latinLnBrk="1">
              <a:lnSpc>
                <a:spcPct val="16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kern="0" spc="-5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추출 및 분석하는 기술이 주목받고 있음</a:t>
            </a:r>
            <a:r>
              <a:rPr lang="en-US" altLang="ko-KR" sz="16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1EA8BABF-3AE9-4FDC-A136-556A3F6DD6E3}"/>
              </a:ext>
            </a:extLst>
          </p:cNvPr>
          <p:cNvGrpSpPr/>
          <p:nvPr/>
        </p:nvGrpSpPr>
        <p:grpSpPr>
          <a:xfrm>
            <a:off x="1733561" y="3708713"/>
            <a:ext cx="3705204" cy="2513915"/>
            <a:chOff x="1693863" y="3432685"/>
            <a:chExt cx="3101975" cy="2513915"/>
          </a:xfrm>
        </p:grpSpPr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9AFDE709-8AEC-4896-B006-1613AE23D0D6}"/>
                </a:ext>
              </a:extLst>
            </p:cNvPr>
            <p:cNvSpPr/>
            <p:nvPr/>
          </p:nvSpPr>
          <p:spPr>
            <a:xfrm>
              <a:off x="1693863" y="3614658"/>
              <a:ext cx="3101975" cy="2331942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marR="0" indent="-171450" algn="just" fontAlgn="base" latinLnBrk="1">
                <a:lnSpc>
                  <a:spcPct val="16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시스템의 테이블과 같이 고정된 열과 행에 저장되며 각 변수마다 데이터가 지정되며 </a:t>
              </a:r>
              <a:r>
                <a:rPr lang="en-US" altLang="ko-KR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</a:t>
              </a:r>
            </a:p>
            <a:p>
              <a:pPr marL="171450" marR="0" indent="-171450" algn="just" fontAlgn="base" latinLnBrk="1">
                <a:lnSpc>
                  <a:spcPct val="16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시험 문제의 답</a:t>
              </a:r>
              <a:r>
                <a:rPr lang="en-US" altLang="ko-KR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설문조사 결과와 같은 특정한 형태에 맞춰진 데이터들이 있음</a:t>
              </a:r>
              <a:r>
                <a:rPr lang="en-US" altLang="ko-KR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 marR="0" algn="just" fontAlgn="base" latinLnBrk="1">
                <a:lnSpc>
                  <a:spcPct val="16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400" kern="0" spc="-3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(</a:t>
              </a:r>
              <a:r>
                <a:rPr lang="ko-KR" altLang="en-US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일반적인 조사와 실험들이 포함</a:t>
              </a:r>
              <a:r>
                <a:rPr lang="en-US" altLang="ko-KR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1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B1D0CB9C-0272-4807-A862-322805899F47}"/>
                </a:ext>
              </a:extLst>
            </p:cNvPr>
            <p:cNvSpPr/>
            <p:nvPr/>
          </p:nvSpPr>
          <p:spPr>
            <a:xfrm>
              <a:off x="2616237" y="3432685"/>
              <a:ext cx="1161032" cy="40158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/>
                <a:t>정형데이터 </a:t>
              </a: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0EC208E4-67ED-4BFA-A721-4E6722DE0D7D}"/>
              </a:ext>
            </a:extLst>
          </p:cNvPr>
          <p:cNvGrpSpPr/>
          <p:nvPr/>
        </p:nvGrpSpPr>
        <p:grpSpPr>
          <a:xfrm>
            <a:off x="6524626" y="3689895"/>
            <a:ext cx="3933806" cy="2532733"/>
            <a:chOff x="5730366" y="3413867"/>
            <a:chExt cx="3101975" cy="2532733"/>
          </a:xfrm>
        </p:grpSpPr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67A58EA4-8AA6-4CCC-A3B2-DDBAF563576D}"/>
                </a:ext>
              </a:extLst>
            </p:cNvPr>
            <p:cNvSpPr/>
            <p:nvPr/>
          </p:nvSpPr>
          <p:spPr>
            <a:xfrm>
              <a:off x="5730366" y="3614658"/>
              <a:ext cx="3101975" cy="2331942"/>
            </a:xfrm>
            <a:prstGeom prst="rect">
              <a:avLst/>
            </a:prstGeom>
            <a:noFill/>
            <a:ln w="38100">
              <a:solidFill>
                <a:srgbClr val="5B9B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marR="0" indent="-171450" algn="just" fontAlgn="base" latinLnBrk="1">
                <a:lnSpc>
                  <a:spcPct val="16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특정 형식과 형태로 정리되지 않는 데이터로 정형데이터를 제외한 모든 데이터</a:t>
              </a:r>
              <a:r>
                <a:rPr lang="en-US" altLang="ko-KR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 marL="171450" marR="0" indent="-171450" algn="just" fontAlgn="base" latinLnBrk="1">
                <a:lnSpc>
                  <a:spcPct val="16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en-US" altLang="ko-KR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171450" marR="0" indent="-171450" algn="just" fontAlgn="base" latinLnBrk="1">
                <a:lnSpc>
                  <a:spcPct val="16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SNS</a:t>
              </a:r>
              <a:r>
                <a:rPr lang="ko-KR" altLang="en-US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상에서 업로드 되는 셀 수 없을 만큼의 사진과 동영상 등이 포함됨</a:t>
              </a:r>
              <a:r>
                <a:rPr lang="en-US" altLang="ko-KR" sz="140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ko-KR" altLang="en-US" sz="1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C15A7176-90D4-49B9-84CF-E6D013C90537}"/>
                </a:ext>
              </a:extLst>
            </p:cNvPr>
            <p:cNvSpPr/>
            <p:nvPr/>
          </p:nvSpPr>
          <p:spPr>
            <a:xfrm>
              <a:off x="6537918" y="3413867"/>
              <a:ext cx="1333500" cy="4015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/>
                <a:t>비정형데이터 </a:t>
              </a:r>
            </a:p>
          </p:txBody>
        </p:sp>
      </p:grpSp>
      <p:sp>
        <p:nvSpPr>
          <p:cNvPr id="20" name="원통형 19">
            <a:extLst>
              <a:ext uri="{FF2B5EF4-FFF2-40B4-BE49-F238E27FC236}">
                <a16:creationId xmlns:a16="http://schemas.microsoft.com/office/drawing/2014/main" id="{7F47747C-6B90-4674-BD26-5BE67CB821E1}"/>
              </a:ext>
            </a:extLst>
          </p:cNvPr>
          <p:cNvSpPr/>
          <p:nvPr/>
        </p:nvSpPr>
        <p:spPr>
          <a:xfrm>
            <a:off x="5037298" y="2896835"/>
            <a:ext cx="1736403" cy="793060"/>
          </a:xfrm>
          <a:prstGeom prst="ca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데이터 </a:t>
            </a:r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2484D52A-8773-4C34-9209-1F4C663898E0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3586162" y="3293365"/>
            <a:ext cx="1451136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50B1FD32-9482-429C-B5AA-437AC0433FB1}"/>
              </a:ext>
            </a:extLst>
          </p:cNvPr>
          <p:cNvCxnSpPr>
            <a:cxnSpLocks/>
          </p:cNvCxnSpPr>
          <p:nvPr/>
        </p:nvCxnSpPr>
        <p:spPr>
          <a:xfrm>
            <a:off x="3586162" y="3273425"/>
            <a:ext cx="0" cy="43846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11" name="그래픽 7" descr="데이터베이스">
            <a:extLst>
              <a:ext uri="{FF2B5EF4-FFF2-40B4-BE49-F238E27FC236}">
                <a16:creationId xmlns:a16="http://schemas.microsoft.com/office/drawing/2014/main" id="{20C6DA78-F546-4DBD-A475-81963FACDC25}"/>
              </a:ext>
            </a:extLst>
          </p:cNvPr>
          <p:cNvGrpSpPr/>
          <p:nvPr/>
        </p:nvGrpSpPr>
        <p:grpSpPr>
          <a:xfrm>
            <a:off x="3189924" y="3265763"/>
            <a:ext cx="289524" cy="392925"/>
            <a:chOff x="5829300" y="3067050"/>
            <a:chExt cx="533400" cy="723900"/>
          </a:xfrm>
          <a:solidFill>
            <a:srgbClr val="00B0F0"/>
          </a:solidFill>
        </p:grpSpPr>
        <p:sp>
          <p:nvSpPr>
            <p:cNvPr id="17" name="자유형: 도형 16">
              <a:extLst>
                <a:ext uri="{FF2B5EF4-FFF2-40B4-BE49-F238E27FC236}">
                  <a16:creationId xmlns:a16="http://schemas.microsoft.com/office/drawing/2014/main" id="{46B0BCA0-4DF4-47A8-8436-76E3C7D9A526}"/>
                </a:ext>
              </a:extLst>
            </p:cNvPr>
            <p:cNvSpPr/>
            <p:nvPr/>
          </p:nvSpPr>
          <p:spPr>
            <a:xfrm>
              <a:off x="5829300" y="3067050"/>
              <a:ext cx="533400" cy="152400"/>
            </a:xfrm>
            <a:custGeom>
              <a:avLst/>
              <a:gdLst>
                <a:gd name="connsiteX0" fmla="*/ 533400 w 533400"/>
                <a:gd name="connsiteY0" fmla="*/ 76200 h 152400"/>
                <a:gd name="connsiteX1" fmla="*/ 266700 w 533400"/>
                <a:gd name="connsiteY1" fmla="*/ 152400 h 152400"/>
                <a:gd name="connsiteX2" fmla="*/ 0 w 533400"/>
                <a:gd name="connsiteY2" fmla="*/ 76200 h 152400"/>
                <a:gd name="connsiteX3" fmla="*/ 266700 w 533400"/>
                <a:gd name="connsiteY3" fmla="*/ 0 h 152400"/>
                <a:gd name="connsiteX4" fmla="*/ 533400 w 533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152400">
                  <a:moveTo>
                    <a:pt x="533400" y="76200"/>
                  </a:moveTo>
                  <a:cubicBezTo>
                    <a:pt x="533400" y="118284"/>
                    <a:pt x="413994" y="152400"/>
                    <a:pt x="266700" y="152400"/>
                  </a:cubicBezTo>
                  <a:cubicBezTo>
                    <a:pt x="119406" y="152400"/>
                    <a:pt x="0" y="118284"/>
                    <a:pt x="0" y="76200"/>
                  </a:cubicBezTo>
                  <a:cubicBezTo>
                    <a:pt x="0" y="34116"/>
                    <a:pt x="119406" y="0"/>
                    <a:pt x="266700" y="0"/>
                  </a:cubicBezTo>
                  <a:cubicBezTo>
                    <a:pt x="413994" y="0"/>
                    <a:pt x="533400" y="34116"/>
                    <a:pt x="53340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" name="자유형: 도형 17">
              <a:extLst>
                <a:ext uri="{FF2B5EF4-FFF2-40B4-BE49-F238E27FC236}">
                  <a16:creationId xmlns:a16="http://schemas.microsoft.com/office/drawing/2014/main" id="{BC319099-1C14-4C81-98A6-86A7CDEBFE8E}"/>
                </a:ext>
              </a:extLst>
            </p:cNvPr>
            <p:cNvSpPr/>
            <p:nvPr/>
          </p:nvSpPr>
          <p:spPr>
            <a:xfrm>
              <a:off x="5829300" y="3181350"/>
              <a:ext cx="533400" cy="228600"/>
            </a:xfrm>
            <a:custGeom>
              <a:avLst/>
              <a:gdLst>
                <a:gd name="connsiteX0" fmla="*/ 457200 w 533400"/>
                <a:gd name="connsiteY0" fmla="*/ 152400 h 228600"/>
                <a:gd name="connsiteX1" fmla="*/ 438150 w 533400"/>
                <a:gd name="connsiteY1" fmla="*/ 133350 h 228600"/>
                <a:gd name="connsiteX2" fmla="*/ 457200 w 533400"/>
                <a:gd name="connsiteY2" fmla="*/ 114300 h 228600"/>
                <a:gd name="connsiteX3" fmla="*/ 476250 w 533400"/>
                <a:gd name="connsiteY3" fmla="*/ 133350 h 228600"/>
                <a:gd name="connsiteX4" fmla="*/ 457200 w 533400"/>
                <a:gd name="connsiteY4" fmla="*/ 152400 h 228600"/>
                <a:gd name="connsiteX5" fmla="*/ 266700 w 533400"/>
                <a:gd name="connsiteY5" fmla="*/ 76200 h 228600"/>
                <a:gd name="connsiteX6" fmla="*/ 0 w 533400"/>
                <a:gd name="connsiteY6" fmla="*/ 0 h 228600"/>
                <a:gd name="connsiteX7" fmla="*/ 0 w 533400"/>
                <a:gd name="connsiteY7" fmla="*/ 152400 h 228600"/>
                <a:gd name="connsiteX8" fmla="*/ 266700 w 533400"/>
                <a:gd name="connsiteY8" fmla="*/ 228600 h 228600"/>
                <a:gd name="connsiteX9" fmla="*/ 533400 w 533400"/>
                <a:gd name="connsiteY9" fmla="*/ 152400 h 228600"/>
                <a:gd name="connsiteX10" fmla="*/ 533400 w 533400"/>
                <a:gd name="connsiteY10" fmla="*/ 0 h 228600"/>
                <a:gd name="connsiteX11" fmla="*/ 266700 w 533400"/>
                <a:gd name="connsiteY11" fmla="*/ 762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228600">
                  <a:moveTo>
                    <a:pt x="457200" y="152400"/>
                  </a:moveTo>
                  <a:cubicBezTo>
                    <a:pt x="445770" y="152400"/>
                    <a:pt x="438150" y="144780"/>
                    <a:pt x="438150" y="133350"/>
                  </a:cubicBezTo>
                  <a:cubicBezTo>
                    <a:pt x="438150" y="121920"/>
                    <a:pt x="445770" y="114300"/>
                    <a:pt x="457200" y="114300"/>
                  </a:cubicBezTo>
                  <a:cubicBezTo>
                    <a:pt x="468630" y="114300"/>
                    <a:pt x="476250" y="121920"/>
                    <a:pt x="476250" y="133350"/>
                  </a:cubicBezTo>
                  <a:cubicBezTo>
                    <a:pt x="476250" y="144780"/>
                    <a:pt x="468630" y="152400"/>
                    <a:pt x="457200" y="152400"/>
                  </a:cubicBezTo>
                  <a:close/>
                  <a:moveTo>
                    <a:pt x="266700" y="76200"/>
                  </a:moveTo>
                  <a:cubicBezTo>
                    <a:pt x="120015" y="76200"/>
                    <a:pt x="0" y="41910"/>
                    <a:pt x="0" y="0"/>
                  </a:cubicBezTo>
                  <a:lnTo>
                    <a:pt x="0" y="152400"/>
                  </a:lnTo>
                  <a:cubicBezTo>
                    <a:pt x="0" y="194310"/>
                    <a:pt x="120015" y="228600"/>
                    <a:pt x="266700" y="228600"/>
                  </a:cubicBezTo>
                  <a:cubicBezTo>
                    <a:pt x="413385" y="228600"/>
                    <a:pt x="533400" y="194310"/>
                    <a:pt x="533400" y="152400"/>
                  </a:cubicBezTo>
                  <a:lnTo>
                    <a:pt x="533400" y="0"/>
                  </a:lnTo>
                  <a:cubicBezTo>
                    <a:pt x="533400" y="41910"/>
                    <a:pt x="413385" y="76200"/>
                    <a:pt x="26670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" name="자유형: 도형 20">
              <a:extLst>
                <a:ext uri="{FF2B5EF4-FFF2-40B4-BE49-F238E27FC236}">
                  <a16:creationId xmlns:a16="http://schemas.microsoft.com/office/drawing/2014/main" id="{EE68D09A-2576-4C8E-A6B3-F20A045FF7ED}"/>
                </a:ext>
              </a:extLst>
            </p:cNvPr>
            <p:cNvSpPr/>
            <p:nvPr/>
          </p:nvSpPr>
          <p:spPr>
            <a:xfrm>
              <a:off x="5829300" y="3371850"/>
              <a:ext cx="533400" cy="228600"/>
            </a:xfrm>
            <a:custGeom>
              <a:avLst/>
              <a:gdLst>
                <a:gd name="connsiteX0" fmla="*/ 457200 w 533400"/>
                <a:gd name="connsiteY0" fmla="*/ 152400 h 228600"/>
                <a:gd name="connsiteX1" fmla="*/ 438150 w 533400"/>
                <a:gd name="connsiteY1" fmla="*/ 133350 h 228600"/>
                <a:gd name="connsiteX2" fmla="*/ 457200 w 533400"/>
                <a:gd name="connsiteY2" fmla="*/ 114300 h 228600"/>
                <a:gd name="connsiteX3" fmla="*/ 476250 w 533400"/>
                <a:gd name="connsiteY3" fmla="*/ 133350 h 228600"/>
                <a:gd name="connsiteX4" fmla="*/ 457200 w 533400"/>
                <a:gd name="connsiteY4" fmla="*/ 152400 h 228600"/>
                <a:gd name="connsiteX5" fmla="*/ 266700 w 533400"/>
                <a:gd name="connsiteY5" fmla="*/ 76200 h 228600"/>
                <a:gd name="connsiteX6" fmla="*/ 0 w 533400"/>
                <a:gd name="connsiteY6" fmla="*/ 0 h 228600"/>
                <a:gd name="connsiteX7" fmla="*/ 0 w 533400"/>
                <a:gd name="connsiteY7" fmla="*/ 152400 h 228600"/>
                <a:gd name="connsiteX8" fmla="*/ 266700 w 533400"/>
                <a:gd name="connsiteY8" fmla="*/ 228600 h 228600"/>
                <a:gd name="connsiteX9" fmla="*/ 533400 w 533400"/>
                <a:gd name="connsiteY9" fmla="*/ 152400 h 228600"/>
                <a:gd name="connsiteX10" fmla="*/ 533400 w 533400"/>
                <a:gd name="connsiteY10" fmla="*/ 0 h 228600"/>
                <a:gd name="connsiteX11" fmla="*/ 266700 w 533400"/>
                <a:gd name="connsiteY11" fmla="*/ 762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228600">
                  <a:moveTo>
                    <a:pt x="457200" y="152400"/>
                  </a:moveTo>
                  <a:cubicBezTo>
                    <a:pt x="445770" y="152400"/>
                    <a:pt x="438150" y="144780"/>
                    <a:pt x="438150" y="133350"/>
                  </a:cubicBezTo>
                  <a:cubicBezTo>
                    <a:pt x="438150" y="121920"/>
                    <a:pt x="445770" y="114300"/>
                    <a:pt x="457200" y="114300"/>
                  </a:cubicBezTo>
                  <a:cubicBezTo>
                    <a:pt x="468630" y="114300"/>
                    <a:pt x="476250" y="121920"/>
                    <a:pt x="476250" y="133350"/>
                  </a:cubicBezTo>
                  <a:cubicBezTo>
                    <a:pt x="476250" y="144780"/>
                    <a:pt x="468630" y="152400"/>
                    <a:pt x="457200" y="152400"/>
                  </a:cubicBezTo>
                  <a:close/>
                  <a:moveTo>
                    <a:pt x="266700" y="76200"/>
                  </a:moveTo>
                  <a:cubicBezTo>
                    <a:pt x="120015" y="76200"/>
                    <a:pt x="0" y="41910"/>
                    <a:pt x="0" y="0"/>
                  </a:cubicBezTo>
                  <a:lnTo>
                    <a:pt x="0" y="152400"/>
                  </a:lnTo>
                  <a:cubicBezTo>
                    <a:pt x="0" y="194310"/>
                    <a:pt x="120015" y="228600"/>
                    <a:pt x="266700" y="228600"/>
                  </a:cubicBezTo>
                  <a:cubicBezTo>
                    <a:pt x="413385" y="228600"/>
                    <a:pt x="533400" y="194310"/>
                    <a:pt x="533400" y="152400"/>
                  </a:cubicBezTo>
                  <a:lnTo>
                    <a:pt x="533400" y="0"/>
                  </a:lnTo>
                  <a:cubicBezTo>
                    <a:pt x="533400" y="41910"/>
                    <a:pt x="413385" y="76200"/>
                    <a:pt x="26670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" name="자유형: 도형 21">
              <a:extLst>
                <a:ext uri="{FF2B5EF4-FFF2-40B4-BE49-F238E27FC236}">
                  <a16:creationId xmlns:a16="http://schemas.microsoft.com/office/drawing/2014/main" id="{8B629411-6372-498F-908B-1849BA879F9F}"/>
                </a:ext>
              </a:extLst>
            </p:cNvPr>
            <p:cNvSpPr/>
            <p:nvPr/>
          </p:nvSpPr>
          <p:spPr>
            <a:xfrm>
              <a:off x="5829300" y="3562350"/>
              <a:ext cx="533400" cy="228600"/>
            </a:xfrm>
            <a:custGeom>
              <a:avLst/>
              <a:gdLst>
                <a:gd name="connsiteX0" fmla="*/ 457200 w 533400"/>
                <a:gd name="connsiteY0" fmla="*/ 152400 h 228600"/>
                <a:gd name="connsiteX1" fmla="*/ 438150 w 533400"/>
                <a:gd name="connsiteY1" fmla="*/ 133350 h 228600"/>
                <a:gd name="connsiteX2" fmla="*/ 457200 w 533400"/>
                <a:gd name="connsiteY2" fmla="*/ 114300 h 228600"/>
                <a:gd name="connsiteX3" fmla="*/ 476250 w 533400"/>
                <a:gd name="connsiteY3" fmla="*/ 133350 h 228600"/>
                <a:gd name="connsiteX4" fmla="*/ 457200 w 533400"/>
                <a:gd name="connsiteY4" fmla="*/ 152400 h 228600"/>
                <a:gd name="connsiteX5" fmla="*/ 266700 w 533400"/>
                <a:gd name="connsiteY5" fmla="*/ 76200 h 228600"/>
                <a:gd name="connsiteX6" fmla="*/ 0 w 533400"/>
                <a:gd name="connsiteY6" fmla="*/ 0 h 228600"/>
                <a:gd name="connsiteX7" fmla="*/ 0 w 533400"/>
                <a:gd name="connsiteY7" fmla="*/ 152400 h 228600"/>
                <a:gd name="connsiteX8" fmla="*/ 266700 w 533400"/>
                <a:gd name="connsiteY8" fmla="*/ 228600 h 228600"/>
                <a:gd name="connsiteX9" fmla="*/ 533400 w 533400"/>
                <a:gd name="connsiteY9" fmla="*/ 152400 h 228600"/>
                <a:gd name="connsiteX10" fmla="*/ 533400 w 533400"/>
                <a:gd name="connsiteY10" fmla="*/ 0 h 228600"/>
                <a:gd name="connsiteX11" fmla="*/ 266700 w 533400"/>
                <a:gd name="connsiteY11" fmla="*/ 762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228600">
                  <a:moveTo>
                    <a:pt x="457200" y="152400"/>
                  </a:moveTo>
                  <a:cubicBezTo>
                    <a:pt x="445770" y="152400"/>
                    <a:pt x="438150" y="144780"/>
                    <a:pt x="438150" y="133350"/>
                  </a:cubicBezTo>
                  <a:cubicBezTo>
                    <a:pt x="438150" y="121920"/>
                    <a:pt x="445770" y="114300"/>
                    <a:pt x="457200" y="114300"/>
                  </a:cubicBezTo>
                  <a:cubicBezTo>
                    <a:pt x="468630" y="114300"/>
                    <a:pt x="476250" y="121920"/>
                    <a:pt x="476250" y="133350"/>
                  </a:cubicBezTo>
                  <a:cubicBezTo>
                    <a:pt x="476250" y="144780"/>
                    <a:pt x="468630" y="152400"/>
                    <a:pt x="457200" y="152400"/>
                  </a:cubicBezTo>
                  <a:close/>
                  <a:moveTo>
                    <a:pt x="266700" y="76200"/>
                  </a:moveTo>
                  <a:cubicBezTo>
                    <a:pt x="120015" y="76200"/>
                    <a:pt x="0" y="41910"/>
                    <a:pt x="0" y="0"/>
                  </a:cubicBezTo>
                  <a:lnTo>
                    <a:pt x="0" y="152400"/>
                  </a:lnTo>
                  <a:cubicBezTo>
                    <a:pt x="0" y="194310"/>
                    <a:pt x="120015" y="228600"/>
                    <a:pt x="266700" y="228600"/>
                  </a:cubicBezTo>
                  <a:cubicBezTo>
                    <a:pt x="413385" y="228600"/>
                    <a:pt x="533400" y="194310"/>
                    <a:pt x="533400" y="152400"/>
                  </a:cubicBezTo>
                  <a:lnTo>
                    <a:pt x="533400" y="0"/>
                  </a:lnTo>
                  <a:cubicBezTo>
                    <a:pt x="533400" y="41910"/>
                    <a:pt x="413385" y="76200"/>
                    <a:pt x="26670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23" name="그래픽 9" descr="데이터베이스">
            <a:extLst>
              <a:ext uri="{FF2B5EF4-FFF2-40B4-BE49-F238E27FC236}">
                <a16:creationId xmlns:a16="http://schemas.microsoft.com/office/drawing/2014/main" id="{94746170-A838-4545-B6A4-D06574D0A739}"/>
              </a:ext>
            </a:extLst>
          </p:cNvPr>
          <p:cNvGrpSpPr/>
          <p:nvPr/>
        </p:nvGrpSpPr>
        <p:grpSpPr>
          <a:xfrm>
            <a:off x="8241425" y="3265763"/>
            <a:ext cx="305709" cy="411126"/>
            <a:chOff x="5969775" y="3217050"/>
            <a:chExt cx="552450" cy="742950"/>
          </a:xfrm>
          <a:solidFill>
            <a:srgbClr val="000000"/>
          </a:solidFill>
        </p:grpSpPr>
        <p:sp>
          <p:nvSpPr>
            <p:cNvPr id="25" name="자유형: 도형 24">
              <a:extLst>
                <a:ext uri="{FF2B5EF4-FFF2-40B4-BE49-F238E27FC236}">
                  <a16:creationId xmlns:a16="http://schemas.microsoft.com/office/drawing/2014/main" id="{44E87011-4AC3-4FBA-8F84-E1C79C88E97F}"/>
                </a:ext>
              </a:extLst>
            </p:cNvPr>
            <p:cNvSpPr/>
            <p:nvPr/>
          </p:nvSpPr>
          <p:spPr>
            <a:xfrm>
              <a:off x="5969775" y="3217050"/>
              <a:ext cx="552450" cy="742950"/>
            </a:xfrm>
            <a:custGeom>
              <a:avLst/>
              <a:gdLst>
                <a:gd name="connsiteX0" fmla="*/ 552450 w 552450"/>
                <a:gd name="connsiteY0" fmla="*/ 657225 h 742950"/>
                <a:gd name="connsiteX1" fmla="*/ 552450 w 552450"/>
                <a:gd name="connsiteY1" fmla="*/ 85725 h 742950"/>
                <a:gd name="connsiteX2" fmla="*/ 276225 w 552450"/>
                <a:gd name="connsiteY2" fmla="*/ 0 h 742950"/>
                <a:gd name="connsiteX3" fmla="*/ 0 w 552450"/>
                <a:gd name="connsiteY3" fmla="*/ 85725 h 742950"/>
                <a:gd name="connsiteX4" fmla="*/ 0 w 552450"/>
                <a:gd name="connsiteY4" fmla="*/ 657225 h 742950"/>
                <a:gd name="connsiteX5" fmla="*/ 276225 w 552450"/>
                <a:gd name="connsiteY5" fmla="*/ 742950 h 742950"/>
                <a:gd name="connsiteX6" fmla="*/ 552450 w 552450"/>
                <a:gd name="connsiteY6" fmla="*/ 657225 h 742950"/>
                <a:gd name="connsiteX7" fmla="*/ 276225 w 552450"/>
                <a:gd name="connsiteY7" fmla="*/ 19050 h 742950"/>
                <a:gd name="connsiteX8" fmla="*/ 533400 w 552450"/>
                <a:gd name="connsiteY8" fmla="*/ 85725 h 742950"/>
                <a:gd name="connsiteX9" fmla="*/ 276225 w 552450"/>
                <a:gd name="connsiteY9" fmla="*/ 152400 h 742950"/>
                <a:gd name="connsiteX10" fmla="*/ 19050 w 552450"/>
                <a:gd name="connsiteY10" fmla="*/ 85725 h 742950"/>
                <a:gd name="connsiteX11" fmla="*/ 276225 w 552450"/>
                <a:gd name="connsiteY11" fmla="*/ 19050 h 742950"/>
                <a:gd name="connsiteX12" fmla="*/ 19050 w 552450"/>
                <a:gd name="connsiteY12" fmla="*/ 118681 h 742950"/>
                <a:gd name="connsiteX13" fmla="*/ 276225 w 552450"/>
                <a:gd name="connsiteY13" fmla="*/ 171450 h 742950"/>
                <a:gd name="connsiteX14" fmla="*/ 533400 w 552450"/>
                <a:gd name="connsiteY14" fmla="*/ 118681 h 742950"/>
                <a:gd name="connsiteX15" fmla="*/ 533400 w 552450"/>
                <a:gd name="connsiteY15" fmla="*/ 276225 h 742950"/>
                <a:gd name="connsiteX16" fmla="*/ 276225 w 552450"/>
                <a:gd name="connsiteY16" fmla="*/ 342900 h 742950"/>
                <a:gd name="connsiteX17" fmla="*/ 19050 w 552450"/>
                <a:gd name="connsiteY17" fmla="*/ 276225 h 742950"/>
                <a:gd name="connsiteX18" fmla="*/ 19050 w 552450"/>
                <a:gd name="connsiteY18" fmla="*/ 309182 h 742950"/>
                <a:gd name="connsiteX19" fmla="*/ 276225 w 552450"/>
                <a:gd name="connsiteY19" fmla="*/ 361950 h 742950"/>
                <a:gd name="connsiteX20" fmla="*/ 533400 w 552450"/>
                <a:gd name="connsiteY20" fmla="*/ 309182 h 742950"/>
                <a:gd name="connsiteX21" fmla="*/ 533400 w 552450"/>
                <a:gd name="connsiteY21" fmla="*/ 466725 h 742950"/>
                <a:gd name="connsiteX22" fmla="*/ 276225 w 552450"/>
                <a:gd name="connsiteY22" fmla="*/ 533400 h 742950"/>
                <a:gd name="connsiteX23" fmla="*/ 19050 w 552450"/>
                <a:gd name="connsiteY23" fmla="*/ 466725 h 742950"/>
                <a:gd name="connsiteX24" fmla="*/ 19050 w 552450"/>
                <a:gd name="connsiteY24" fmla="*/ 657225 h 742950"/>
                <a:gd name="connsiteX25" fmla="*/ 19050 w 552450"/>
                <a:gd name="connsiteY25" fmla="*/ 499682 h 742950"/>
                <a:gd name="connsiteX26" fmla="*/ 276225 w 552450"/>
                <a:gd name="connsiteY26" fmla="*/ 552450 h 742950"/>
                <a:gd name="connsiteX27" fmla="*/ 533400 w 552450"/>
                <a:gd name="connsiteY27" fmla="*/ 499682 h 742950"/>
                <a:gd name="connsiteX28" fmla="*/ 533400 w 552450"/>
                <a:gd name="connsiteY28" fmla="*/ 657225 h 742950"/>
                <a:gd name="connsiteX29" fmla="*/ 276225 w 552450"/>
                <a:gd name="connsiteY29" fmla="*/ 723900 h 742950"/>
                <a:gd name="connsiteX30" fmla="*/ 19050 w 552450"/>
                <a:gd name="connsiteY30" fmla="*/ 657225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2450" h="742950">
                  <a:moveTo>
                    <a:pt x="552450" y="657225"/>
                  </a:moveTo>
                  <a:lnTo>
                    <a:pt x="552450" y="85725"/>
                  </a:lnTo>
                  <a:cubicBezTo>
                    <a:pt x="552450" y="30042"/>
                    <a:pt x="410137" y="0"/>
                    <a:pt x="276225" y="0"/>
                  </a:cubicBezTo>
                  <a:cubicBezTo>
                    <a:pt x="142313" y="0"/>
                    <a:pt x="0" y="30042"/>
                    <a:pt x="0" y="85725"/>
                  </a:cubicBezTo>
                  <a:lnTo>
                    <a:pt x="0" y="657225"/>
                  </a:lnTo>
                  <a:cubicBezTo>
                    <a:pt x="0" y="712908"/>
                    <a:pt x="142313" y="742950"/>
                    <a:pt x="276225" y="742950"/>
                  </a:cubicBezTo>
                  <a:cubicBezTo>
                    <a:pt x="410137" y="742950"/>
                    <a:pt x="552450" y="712908"/>
                    <a:pt x="552450" y="657225"/>
                  </a:cubicBezTo>
                  <a:close/>
                  <a:moveTo>
                    <a:pt x="276225" y="19050"/>
                  </a:moveTo>
                  <a:cubicBezTo>
                    <a:pt x="423415" y="19050"/>
                    <a:pt x="533400" y="54293"/>
                    <a:pt x="533400" y="85725"/>
                  </a:cubicBezTo>
                  <a:cubicBezTo>
                    <a:pt x="533400" y="117157"/>
                    <a:pt x="423415" y="152400"/>
                    <a:pt x="276225" y="152400"/>
                  </a:cubicBezTo>
                  <a:cubicBezTo>
                    <a:pt x="129035" y="152400"/>
                    <a:pt x="19050" y="117157"/>
                    <a:pt x="19050" y="85725"/>
                  </a:cubicBezTo>
                  <a:cubicBezTo>
                    <a:pt x="19050" y="54293"/>
                    <a:pt x="129035" y="19050"/>
                    <a:pt x="276225" y="19050"/>
                  </a:cubicBezTo>
                  <a:close/>
                  <a:moveTo>
                    <a:pt x="19050" y="118681"/>
                  </a:moveTo>
                  <a:cubicBezTo>
                    <a:pt x="62189" y="153162"/>
                    <a:pt x="171764" y="171450"/>
                    <a:pt x="276225" y="171450"/>
                  </a:cubicBezTo>
                  <a:cubicBezTo>
                    <a:pt x="380686" y="171450"/>
                    <a:pt x="490261" y="153162"/>
                    <a:pt x="533400" y="118681"/>
                  </a:cubicBezTo>
                  <a:lnTo>
                    <a:pt x="533400" y="276225"/>
                  </a:lnTo>
                  <a:cubicBezTo>
                    <a:pt x="533400" y="307658"/>
                    <a:pt x="423415" y="342900"/>
                    <a:pt x="276225" y="342900"/>
                  </a:cubicBezTo>
                  <a:cubicBezTo>
                    <a:pt x="129035" y="342900"/>
                    <a:pt x="19050" y="307658"/>
                    <a:pt x="19050" y="276225"/>
                  </a:cubicBezTo>
                  <a:close/>
                  <a:moveTo>
                    <a:pt x="19050" y="309182"/>
                  </a:moveTo>
                  <a:cubicBezTo>
                    <a:pt x="62189" y="343662"/>
                    <a:pt x="171764" y="361950"/>
                    <a:pt x="276225" y="361950"/>
                  </a:cubicBezTo>
                  <a:cubicBezTo>
                    <a:pt x="380686" y="361950"/>
                    <a:pt x="490261" y="343662"/>
                    <a:pt x="533400" y="309182"/>
                  </a:cubicBezTo>
                  <a:lnTo>
                    <a:pt x="533400" y="466725"/>
                  </a:lnTo>
                  <a:cubicBezTo>
                    <a:pt x="533400" y="498158"/>
                    <a:pt x="423415" y="533400"/>
                    <a:pt x="276225" y="533400"/>
                  </a:cubicBezTo>
                  <a:cubicBezTo>
                    <a:pt x="129035" y="533400"/>
                    <a:pt x="19050" y="498158"/>
                    <a:pt x="19050" y="466725"/>
                  </a:cubicBezTo>
                  <a:close/>
                  <a:moveTo>
                    <a:pt x="19050" y="657225"/>
                  </a:moveTo>
                  <a:lnTo>
                    <a:pt x="19050" y="499682"/>
                  </a:lnTo>
                  <a:cubicBezTo>
                    <a:pt x="62189" y="534162"/>
                    <a:pt x="171764" y="552450"/>
                    <a:pt x="276225" y="552450"/>
                  </a:cubicBezTo>
                  <a:cubicBezTo>
                    <a:pt x="380686" y="552450"/>
                    <a:pt x="490261" y="534162"/>
                    <a:pt x="533400" y="499682"/>
                  </a:cubicBezTo>
                  <a:lnTo>
                    <a:pt x="533400" y="657225"/>
                  </a:lnTo>
                  <a:cubicBezTo>
                    <a:pt x="533400" y="688658"/>
                    <a:pt x="423415" y="723900"/>
                    <a:pt x="276225" y="723900"/>
                  </a:cubicBezTo>
                  <a:cubicBezTo>
                    <a:pt x="129035" y="723900"/>
                    <a:pt x="19050" y="688658"/>
                    <a:pt x="19050" y="657225"/>
                  </a:cubicBezTo>
                  <a:close/>
                </a:path>
              </a:pathLst>
            </a:custGeom>
            <a:solidFill>
              <a:srgbClr val="5B9BD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dirty="0"/>
            </a:p>
          </p:txBody>
        </p:sp>
        <p:sp>
          <p:nvSpPr>
            <p:cNvPr id="27" name="자유형: 도형 26">
              <a:extLst>
                <a:ext uri="{FF2B5EF4-FFF2-40B4-BE49-F238E27FC236}">
                  <a16:creationId xmlns:a16="http://schemas.microsoft.com/office/drawing/2014/main" id="{FB5EDFA5-E0F9-42CA-8B8C-88CD32B0A217}"/>
                </a:ext>
              </a:extLst>
            </p:cNvPr>
            <p:cNvSpPr/>
            <p:nvPr/>
          </p:nvSpPr>
          <p:spPr>
            <a:xfrm>
              <a:off x="6417450" y="34456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" name="자유형: 도형 29">
              <a:extLst>
                <a:ext uri="{FF2B5EF4-FFF2-40B4-BE49-F238E27FC236}">
                  <a16:creationId xmlns:a16="http://schemas.microsoft.com/office/drawing/2014/main" id="{756008C4-B372-4883-B26C-75787B1F90B0}"/>
                </a:ext>
              </a:extLst>
            </p:cNvPr>
            <p:cNvSpPr/>
            <p:nvPr/>
          </p:nvSpPr>
          <p:spPr>
            <a:xfrm>
              <a:off x="6417450" y="36361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" name="자유형: 도형 30">
              <a:extLst>
                <a:ext uri="{FF2B5EF4-FFF2-40B4-BE49-F238E27FC236}">
                  <a16:creationId xmlns:a16="http://schemas.microsoft.com/office/drawing/2014/main" id="{60E48C5C-E8B0-4B32-BDA1-467CEAC5739F}"/>
                </a:ext>
              </a:extLst>
            </p:cNvPr>
            <p:cNvSpPr/>
            <p:nvPr/>
          </p:nvSpPr>
          <p:spPr>
            <a:xfrm>
              <a:off x="6417450" y="38266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04364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5350" y="346501"/>
            <a:ext cx="4684296" cy="911602"/>
            <a:chOff x="819150" y="403651"/>
            <a:chExt cx="4684296" cy="911602"/>
          </a:xfrm>
        </p:grpSpPr>
        <p:sp>
          <p:nvSpPr>
            <p:cNvPr id="2" name="TextBox 1"/>
            <p:cNvSpPr txBox="1"/>
            <p:nvPr/>
          </p:nvSpPr>
          <p:spPr>
            <a:xfrm>
              <a:off x="819150" y="403651"/>
              <a:ext cx="46842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Ⅲ.</a:t>
              </a:r>
              <a:r>
                <a:rPr lang="ko-KR" altLang="en-US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연구문제 및 연구방법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19150" y="945921"/>
              <a:ext cx="2425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연구목적 및 연구문제</a:t>
              </a:r>
            </a:p>
          </p:txBody>
        </p:sp>
      </p:grpSp>
      <p:sp>
        <p:nvSpPr>
          <p:cNvPr id="5" name="직사각형 4">
            <a:extLst>
              <a:ext uri="{FF2B5EF4-FFF2-40B4-BE49-F238E27FC236}">
                <a16:creationId xmlns:a16="http://schemas.microsoft.com/office/drawing/2014/main" id="{5917CBDA-FD98-4863-B251-56FA36D2C707}"/>
              </a:ext>
            </a:extLst>
          </p:cNvPr>
          <p:cNvSpPr/>
          <p:nvPr/>
        </p:nvSpPr>
        <p:spPr>
          <a:xfrm>
            <a:off x="895350" y="1258103"/>
            <a:ext cx="10071100" cy="163464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indent="-285750" algn="just" fontAlgn="base" latinLnBrk="1">
              <a:lnSpc>
                <a:spcPct val="16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본 연구에서는 </a:t>
            </a:r>
            <a:r>
              <a:rPr lang="ko-KR" altLang="en-US" sz="14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기존 조사 방법 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+ SNS</a:t>
            </a:r>
            <a:r>
              <a:rPr lang="ko-KR" altLang="en-US" sz="1400" b="1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상의 비정형 데이터 분석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결과 </a:t>
            </a:r>
            <a:endParaRPr lang="en-US" altLang="ko-KR" sz="1400" kern="0" spc="-3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just" fontAlgn="base" latinLnBrk="1">
              <a:lnSpc>
                <a:spcPct val="16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en-US" altLang="ko-KR" sz="12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→</a:t>
            </a:r>
            <a:r>
              <a:rPr lang="ko-KR" altLang="en-US" sz="12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기존 방식이 가지는 예측의 한계점 극복과 정교한 방식의 연구를 제안하였고 </a:t>
            </a:r>
            <a:r>
              <a:rPr lang="en-US" altLang="ko-KR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21</a:t>
            </a:r>
            <a:r>
              <a:rPr lang="ko-KR" altLang="en-US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 총선의 후보들의 </a:t>
            </a:r>
            <a:r>
              <a:rPr lang="en-US" altLang="ko-KR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SNS</a:t>
            </a:r>
            <a:r>
              <a:rPr lang="ko-KR" altLang="en-US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를 대상으로 연구를 진행함</a:t>
            </a:r>
            <a:r>
              <a:rPr lang="en-US" altLang="ko-KR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200" kern="0" spc="-3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marR="0" indent="-285750" algn="just" fontAlgn="base" latinLnBrk="1">
              <a:lnSpc>
                <a:spcPct val="16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1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텍스트 마이닝 관점에서 정치인의 </a:t>
            </a:r>
            <a:r>
              <a:rPr lang="en-US" altLang="ko-KR" sz="1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SNS</a:t>
            </a:r>
            <a:r>
              <a:rPr lang="ko-KR" altLang="en-US" sz="1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상의 메시지를 내용 분석하고 차기 대권 후보로서 대선 예비전이라고 할 종로구에서의 </a:t>
            </a:r>
            <a:r>
              <a:rPr lang="ko-KR" altLang="en-US" sz="14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이낙연</a:t>
            </a:r>
            <a:r>
              <a:rPr lang="ko-KR" altLang="en-US" sz="1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후보와 황교안 후보의 데이터 분석을 통해 </a:t>
            </a:r>
            <a:r>
              <a:rPr lang="en-US" altLang="ko-KR" sz="1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SNS </a:t>
            </a:r>
            <a:r>
              <a:rPr lang="ko-KR" altLang="en-US" sz="1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활용방법을 분석하고자 함</a:t>
            </a:r>
            <a:r>
              <a:rPr lang="en-US" altLang="ko-KR" sz="1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9" name="모서리가 둥근 직사각형 5">
            <a:extLst>
              <a:ext uri="{FF2B5EF4-FFF2-40B4-BE49-F238E27FC236}">
                <a16:creationId xmlns:a16="http://schemas.microsoft.com/office/drawing/2014/main" id="{33DC5E3C-E5FC-4C10-BF69-76084D2CB8E5}"/>
              </a:ext>
            </a:extLst>
          </p:cNvPr>
          <p:cNvSpPr/>
          <p:nvPr/>
        </p:nvSpPr>
        <p:spPr>
          <a:xfrm>
            <a:off x="755650" y="3282889"/>
            <a:ext cx="10210800" cy="1183459"/>
          </a:xfrm>
          <a:prstGeom prst="roundRect">
            <a:avLst>
              <a:gd name="adj" fmla="val 2480"/>
            </a:avLst>
          </a:prstGeom>
          <a:solidFill>
            <a:srgbClr val="F5F6F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3E6A477E-DE88-4179-AF0E-73125DC67C43}"/>
              </a:ext>
            </a:extLst>
          </p:cNvPr>
          <p:cNvSpPr/>
          <p:nvPr/>
        </p:nvSpPr>
        <p:spPr>
          <a:xfrm>
            <a:off x="895350" y="2979158"/>
            <a:ext cx="2648952" cy="450451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정치참여와 메시지 담론</a:t>
            </a:r>
          </a:p>
        </p:txBody>
      </p:sp>
      <p:sp>
        <p:nvSpPr>
          <p:cNvPr id="11" name="모서리가 둥근 직사각형 5">
            <a:extLst>
              <a:ext uri="{FF2B5EF4-FFF2-40B4-BE49-F238E27FC236}">
                <a16:creationId xmlns:a16="http://schemas.microsoft.com/office/drawing/2014/main" id="{4EB308B4-5293-4AE1-8D30-0FBC7683A4BB}"/>
              </a:ext>
            </a:extLst>
          </p:cNvPr>
          <p:cNvSpPr/>
          <p:nvPr/>
        </p:nvSpPr>
        <p:spPr>
          <a:xfrm>
            <a:off x="699502" y="4963336"/>
            <a:ext cx="10266948" cy="1392372"/>
          </a:xfrm>
          <a:prstGeom prst="roundRect">
            <a:avLst>
              <a:gd name="adj" fmla="val 2480"/>
            </a:avLst>
          </a:prstGeom>
          <a:solidFill>
            <a:srgbClr val="F5F6F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200B36A7-7150-42CD-B5B6-AE4CDFCC18E7}"/>
              </a:ext>
            </a:extLst>
          </p:cNvPr>
          <p:cNvSpPr/>
          <p:nvPr/>
        </p:nvSpPr>
        <p:spPr>
          <a:xfrm>
            <a:off x="839202" y="4591521"/>
            <a:ext cx="2705100" cy="44057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설득적 전략 분석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8039F1-0512-4F02-A338-E34669EA6DD0}"/>
              </a:ext>
            </a:extLst>
          </p:cNvPr>
          <p:cNvSpPr txBox="1"/>
          <p:nvPr/>
        </p:nvSpPr>
        <p:spPr>
          <a:xfrm>
            <a:off x="906151" y="3457115"/>
            <a:ext cx="7360028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96520" algn="just" fontAlgn="base" latinLnBrk="1">
              <a:lnSpc>
                <a:spcPct val="165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연구문제 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1:  21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대 총선 기간 중 후보자들의 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SNS</a:t>
            </a:r>
            <a:r>
              <a:rPr lang="ko-KR" altLang="en-US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에 나타난 정치적 메시지의 내용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은 무엇인가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?</a:t>
            </a:r>
            <a:endParaRPr lang="ko-KR" altLang="en-US" sz="1400" kern="0" spc="-50" dirty="0">
              <a:solidFill>
                <a:srgbClr val="000000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8D4DC2-7E3A-4E77-9B26-0AD074EF34F4}"/>
              </a:ext>
            </a:extLst>
          </p:cNvPr>
          <p:cNvSpPr txBox="1"/>
          <p:nvPr/>
        </p:nvSpPr>
        <p:spPr>
          <a:xfrm>
            <a:off x="895350" y="3903023"/>
            <a:ext cx="8265083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96520" algn="just" fontAlgn="base" latinLnBrk="1">
              <a:lnSpc>
                <a:spcPct val="165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연구문제 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2:  21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대 총선 기간 중 후보자들의 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SNS</a:t>
            </a:r>
            <a:r>
              <a:rPr lang="ko-KR" altLang="en-US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에 나타나 정치적 메시지의 공통점과 차이점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은 무엇인가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?</a:t>
            </a:r>
            <a:endParaRPr lang="ko-KR" altLang="en-US" sz="1400" kern="0" spc="-50" dirty="0">
              <a:solidFill>
                <a:srgbClr val="000000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3512E8-344F-4902-9321-342AB997ED99}"/>
              </a:ext>
            </a:extLst>
          </p:cNvPr>
          <p:cNvSpPr txBox="1"/>
          <p:nvPr/>
        </p:nvSpPr>
        <p:spPr>
          <a:xfrm>
            <a:off x="906151" y="5157264"/>
            <a:ext cx="9169818" cy="620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9652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연구문제 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3:  21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대 총선에서 후보자들이 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SNS</a:t>
            </a:r>
            <a:r>
              <a:rPr lang="ko-KR" altLang="en-US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에서  사용한 정치홍보 메시지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칭송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공격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방어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중 우위에 있는 후보자는 </a:t>
            </a:r>
            <a:endParaRPr lang="en-US" altLang="ko-KR" sz="1400" kern="0" spc="-30" dirty="0">
              <a:solidFill>
                <a:srgbClr val="000000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  <a:p>
            <a:pPr marL="0" marR="0" indent="9652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어떤 메시지를 많이 쓰고 열등한 후보는 어떤 메시지를 많이 사용하는가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?</a:t>
            </a:r>
            <a:endParaRPr lang="ko-KR" altLang="en-US" sz="1400" kern="0" spc="-50" dirty="0">
              <a:solidFill>
                <a:srgbClr val="000000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8D2F6F-6423-44CA-B598-9606C6614F15}"/>
              </a:ext>
            </a:extLst>
          </p:cNvPr>
          <p:cNvSpPr txBox="1"/>
          <p:nvPr/>
        </p:nvSpPr>
        <p:spPr>
          <a:xfrm>
            <a:off x="906151" y="5779823"/>
            <a:ext cx="7812716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96520" algn="just" fontAlgn="base" latinLnBrk="1">
              <a:lnSpc>
                <a:spcPct val="165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연구문제 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4:  21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대 총선에서 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SNS</a:t>
            </a:r>
            <a:r>
              <a:rPr lang="ko-KR" altLang="en-US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에 나타난 후보자 메시지 유형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(</a:t>
            </a:r>
            <a:r>
              <a:rPr lang="ko-KR" altLang="en-US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정책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, </a:t>
            </a:r>
            <a:r>
              <a:rPr lang="ko-KR" altLang="en-US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이미지</a:t>
            </a:r>
            <a:r>
              <a:rPr lang="en-US" altLang="ko-KR" sz="1400" b="1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)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은 어떻게 나타나는가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  <a:cs typeface="함초롬바탕" panose="02030604000101010101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44736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5350" y="346501"/>
            <a:ext cx="4684296" cy="880824"/>
            <a:chOff x="819150" y="403651"/>
            <a:chExt cx="4684296" cy="880824"/>
          </a:xfrm>
        </p:grpSpPr>
        <p:sp>
          <p:nvSpPr>
            <p:cNvPr id="2" name="TextBox 1"/>
            <p:cNvSpPr txBox="1"/>
            <p:nvPr/>
          </p:nvSpPr>
          <p:spPr>
            <a:xfrm>
              <a:off x="819150" y="403651"/>
              <a:ext cx="46842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Ⅲ.</a:t>
              </a:r>
              <a:r>
                <a:rPr lang="ko-KR" altLang="en-US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연구문제 및 연구방법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19150" y="945921"/>
              <a:ext cx="12827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데이터 수집</a:t>
              </a:r>
            </a:p>
          </p:txBody>
        </p:sp>
      </p:grpSp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C99B894F-24DD-4411-A95C-CBED538DE310}"/>
              </a:ext>
            </a:extLst>
          </p:cNvPr>
          <p:cNvGraphicFramePr>
            <a:graphicFrameLocks noGrp="1"/>
          </p:cNvGraphicFramePr>
          <p:nvPr/>
        </p:nvGraphicFramePr>
        <p:xfrm>
          <a:off x="4495801" y="1689988"/>
          <a:ext cx="7410450" cy="4591369"/>
        </p:xfrm>
        <a:graphic>
          <a:graphicData uri="http://schemas.openxmlformats.org/drawingml/2006/table">
            <a:tbl>
              <a:tblPr firstCol="1" bandRow="1">
                <a:tableStyleId>{6E25E649-3F16-4E02-A733-19D2CDBF48F0}</a:tableStyleId>
              </a:tblPr>
              <a:tblGrid>
                <a:gridCol w="950331">
                  <a:extLst>
                    <a:ext uri="{9D8B030D-6E8A-4147-A177-3AD203B41FA5}">
                      <a16:colId xmlns:a16="http://schemas.microsoft.com/office/drawing/2014/main" val="1126803909"/>
                    </a:ext>
                  </a:extLst>
                </a:gridCol>
                <a:gridCol w="6460119">
                  <a:extLst>
                    <a:ext uri="{9D8B030D-6E8A-4147-A177-3AD203B41FA5}">
                      <a16:colId xmlns:a16="http://schemas.microsoft.com/office/drawing/2014/main" val="1753777094"/>
                    </a:ext>
                  </a:extLst>
                </a:gridCol>
              </a:tblGrid>
              <a:tr h="35666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kern="1200" spc="0" dirty="0">
                          <a:solidFill>
                            <a:schemeClr val="lt1"/>
                          </a:solidFill>
                          <a:effectLst/>
                          <a:latin typeface="+mn-ea"/>
                          <a:ea typeface="+mn-ea"/>
                        </a:rPr>
                        <a:t>분석날짜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2020년 4월 2일 - 4월 14일(총 13일간)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540493"/>
                  </a:ext>
                </a:extLst>
              </a:tr>
              <a:tr h="121170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분석대상</a:t>
                      </a:r>
                      <a:r>
                        <a:rPr lang="ko-KR" altLang="en-US" sz="1400" kern="1200" spc="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just" latinLnBrk="1">
                        <a:lnSpc>
                          <a:spcPct val="150000"/>
                        </a:lnSpc>
                      </a:pPr>
                      <a:endParaRPr lang="ko-KR" altLang="en-US" sz="1400" spc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dirty="0" err="1">
                          <a:latin typeface="+mn-ea"/>
                          <a:ea typeface="+mn-ea"/>
                        </a:rPr>
                        <a:t>이낙연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 후보의 트위터 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페이스북 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50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트위터와 페이스북의 내용과 중복되는 부분은 삭제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)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 ,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유튜브 영상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개 유세현장 영상으로 제한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총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79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분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13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초 분량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285750" indent="-2857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황교안 후보의 페이스북 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개의 게시글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유튜브 영상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  <a:p>
                      <a:pPr marL="0" indent="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    (3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개 유세현장 영상으로 제한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총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43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분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52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초 분량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6915701"/>
                  </a:ext>
                </a:extLst>
              </a:tr>
              <a:tr h="266730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spc="0" dirty="0" err="1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자료출처</a:t>
                      </a:r>
                      <a:endParaRPr lang="ko-KR" altLang="en-US" sz="1400" kern="120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algn="just" latinLnBrk="1">
                        <a:lnSpc>
                          <a:spcPct val="150000"/>
                        </a:lnSpc>
                      </a:pPr>
                      <a:endParaRPr lang="ko-KR" altLang="en-US" sz="1400" spc="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120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이낙연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후보 트위터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(https://twitter.com/nylee21)</a:t>
                      </a:r>
                      <a:endParaRPr lang="ko-KR" altLang="en-US" sz="14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120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이낙연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후보 페이스북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  <a:hlinkClick r:id="rId3"/>
                        </a:rPr>
                        <a:t>https://www.facebook.com/21nylee/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4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120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이낙연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후보 유튜브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400" kern="1200" dirty="0" err="1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이낙연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TV (https://www.youtube.com/channel/UCpPZmot80YDHKd8zm2_evyg)</a:t>
                      </a:r>
                      <a:endParaRPr lang="ko-KR" altLang="en-US" sz="14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황교안 후보 트위터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(https://twitter.com/hwangkyoahn)</a:t>
                      </a:r>
                      <a:endParaRPr lang="ko-KR" altLang="en-US" sz="14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황교안 후보 페이스북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  <a:hlinkClick r:id="rId4"/>
                        </a:rPr>
                        <a:t>https://www.facebook.com/HwangKyoahn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4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황교안 후보 유튜브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황교안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TV</a:t>
                      </a:r>
                    </a:p>
                    <a:p>
                      <a:pPr marL="0" indent="0" fontAlgn="base" latinLnBrk="0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 (https://www.youtube.com/channel/UCnacnZiUscX6jrVKu78Notg)</a:t>
                      </a:r>
                      <a:endParaRPr lang="ko-KR" altLang="en-US" sz="1400" kern="1200" dirty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285750" indent="-285750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3922102"/>
                  </a:ext>
                </a:extLst>
              </a:tr>
            </a:tbl>
          </a:graphicData>
        </a:graphic>
      </p:graphicFrame>
      <p:grpSp>
        <p:nvGrpSpPr>
          <p:cNvPr id="23" name="그룹 22">
            <a:extLst>
              <a:ext uri="{FF2B5EF4-FFF2-40B4-BE49-F238E27FC236}">
                <a16:creationId xmlns:a16="http://schemas.microsoft.com/office/drawing/2014/main" id="{76F3C1D7-09F4-4990-BA79-CE0683602B1E}"/>
              </a:ext>
            </a:extLst>
          </p:cNvPr>
          <p:cNvGrpSpPr/>
          <p:nvPr/>
        </p:nvGrpSpPr>
        <p:grpSpPr>
          <a:xfrm>
            <a:off x="890178" y="2042554"/>
            <a:ext cx="2886908" cy="1843938"/>
            <a:chOff x="228600" y="688757"/>
            <a:chExt cx="5282510" cy="3374068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EB195F6C-6285-4516-9324-957487BC4C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960" b="5568"/>
            <a:stretch/>
          </p:blipFill>
          <p:spPr>
            <a:xfrm>
              <a:off x="245962" y="2438800"/>
              <a:ext cx="5265147" cy="1624025"/>
            </a:xfrm>
            <a:prstGeom prst="rect">
              <a:avLst/>
            </a:prstGeom>
          </p:spPr>
        </p:pic>
        <p:grpSp>
          <p:nvGrpSpPr>
            <p:cNvPr id="22" name="그룹 21">
              <a:extLst>
                <a:ext uri="{FF2B5EF4-FFF2-40B4-BE49-F238E27FC236}">
                  <a16:creationId xmlns:a16="http://schemas.microsoft.com/office/drawing/2014/main" id="{9041F6B6-41E9-49C6-97B5-30BE50070913}"/>
                </a:ext>
              </a:extLst>
            </p:cNvPr>
            <p:cNvGrpSpPr/>
            <p:nvPr/>
          </p:nvGrpSpPr>
          <p:grpSpPr>
            <a:xfrm>
              <a:off x="228600" y="688757"/>
              <a:ext cx="5282510" cy="1760767"/>
              <a:chOff x="228600" y="688757"/>
              <a:chExt cx="5282510" cy="1760767"/>
            </a:xfrm>
          </p:grpSpPr>
          <p:pic>
            <p:nvPicPr>
              <p:cNvPr id="7" name="그림 6">
                <a:extLst>
                  <a:ext uri="{FF2B5EF4-FFF2-40B4-BE49-F238E27FC236}">
                    <a16:creationId xmlns:a16="http://schemas.microsoft.com/office/drawing/2014/main" id="{5BC65D86-BFEB-4528-AD60-D280B666CC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747" t="10418" r="1418"/>
              <a:stretch/>
            </p:blipFill>
            <p:spPr>
              <a:xfrm>
                <a:off x="228600" y="688757"/>
                <a:ext cx="2598420" cy="1760767"/>
              </a:xfrm>
              <a:prstGeom prst="rect">
                <a:avLst/>
              </a:prstGeom>
            </p:spPr>
          </p:pic>
          <p:pic>
            <p:nvPicPr>
              <p:cNvPr id="17" name="그림 16">
                <a:extLst>
                  <a:ext uri="{FF2B5EF4-FFF2-40B4-BE49-F238E27FC236}">
                    <a16:creationId xmlns:a16="http://schemas.microsoft.com/office/drawing/2014/main" id="{0D287C35-BB82-4A87-B6C0-CF8E82286E2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/>
              <a:stretch/>
            </p:blipFill>
            <p:spPr>
              <a:xfrm>
                <a:off x="2857540" y="688757"/>
                <a:ext cx="2653570" cy="1750044"/>
              </a:xfrm>
              <a:prstGeom prst="rect">
                <a:avLst/>
              </a:prstGeom>
            </p:spPr>
          </p:pic>
        </p:grp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CDEAEE64-67E0-4993-88DD-1C8A2A65EE7D}"/>
              </a:ext>
            </a:extLst>
          </p:cNvPr>
          <p:cNvGrpSpPr/>
          <p:nvPr/>
        </p:nvGrpSpPr>
        <p:grpSpPr>
          <a:xfrm>
            <a:off x="906405" y="4261546"/>
            <a:ext cx="2860154" cy="1812932"/>
            <a:chOff x="186322" y="3702385"/>
            <a:chExt cx="5091573" cy="3104606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E914104B-BD20-40CF-BC7C-238683AD81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251" b="-1251"/>
            <a:stretch/>
          </p:blipFill>
          <p:spPr>
            <a:xfrm>
              <a:off x="2726609" y="3702385"/>
              <a:ext cx="2551285" cy="1696467"/>
            </a:xfrm>
            <a:prstGeom prst="rect">
              <a:avLst/>
            </a:prstGeom>
          </p:spPr>
        </p:pic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A5A6BF37-A567-43AB-AD28-CD73F9519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86323" y="5358845"/>
              <a:ext cx="5091572" cy="1448146"/>
            </a:xfrm>
            <a:prstGeom prst="rect">
              <a:avLst/>
            </a:prstGeom>
          </p:spPr>
        </p:pic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A707DCF6-4A7D-4BB1-A66C-712032DACC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b="1121"/>
            <a:stretch/>
          </p:blipFill>
          <p:spPr>
            <a:xfrm>
              <a:off x="186322" y="3702385"/>
              <a:ext cx="2540287" cy="1656459"/>
            </a:xfrm>
            <a:prstGeom prst="rect">
              <a:avLst/>
            </a:prstGeom>
          </p:spPr>
        </p:pic>
      </p:grp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311D0D17-7642-4593-A8B6-D84C2F6D6CCB}"/>
              </a:ext>
            </a:extLst>
          </p:cNvPr>
          <p:cNvSpPr/>
          <p:nvPr/>
        </p:nvSpPr>
        <p:spPr>
          <a:xfrm>
            <a:off x="902065" y="1689988"/>
            <a:ext cx="2879360" cy="33855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>
                <a:solidFill>
                  <a:srgbClr val="002060"/>
                </a:solidFill>
              </a:rPr>
              <a:t>이낙연</a:t>
            </a:r>
            <a:r>
              <a:rPr lang="ko-KR" altLang="en-US" sz="1200" b="1" dirty="0">
                <a:solidFill>
                  <a:srgbClr val="002060"/>
                </a:solidFill>
              </a:rPr>
              <a:t> 후보 트위터</a:t>
            </a:r>
            <a:r>
              <a:rPr lang="en-US" altLang="ko-KR" sz="1200" b="1" dirty="0">
                <a:solidFill>
                  <a:srgbClr val="002060"/>
                </a:solidFill>
              </a:rPr>
              <a:t>, </a:t>
            </a:r>
            <a:r>
              <a:rPr lang="ko-KR" altLang="en-US" sz="1200" b="1" dirty="0">
                <a:solidFill>
                  <a:srgbClr val="002060"/>
                </a:solidFill>
              </a:rPr>
              <a:t>페이스북</a:t>
            </a:r>
            <a:r>
              <a:rPr lang="en-US" altLang="ko-KR" sz="1200" b="1" dirty="0">
                <a:solidFill>
                  <a:srgbClr val="002060"/>
                </a:solidFill>
              </a:rPr>
              <a:t>, </a:t>
            </a:r>
            <a:r>
              <a:rPr lang="ko-KR" altLang="en-US" sz="1200" b="1" dirty="0">
                <a:solidFill>
                  <a:srgbClr val="002060"/>
                </a:solidFill>
              </a:rPr>
              <a:t>유튜브 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A01EC234-713F-49E7-8D62-B9F8150CD9C1}"/>
              </a:ext>
            </a:extLst>
          </p:cNvPr>
          <p:cNvSpPr/>
          <p:nvPr/>
        </p:nvSpPr>
        <p:spPr>
          <a:xfrm>
            <a:off x="906405" y="3886492"/>
            <a:ext cx="2870680" cy="338554"/>
          </a:xfrm>
          <a:prstGeom prst="rect">
            <a:avLst/>
          </a:prstGeom>
          <a:noFill/>
          <a:ln>
            <a:solidFill>
              <a:srgbClr val="F24C7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>
                <a:solidFill>
                  <a:srgbClr val="F24C7A"/>
                </a:solidFill>
              </a:rPr>
              <a:t>이낙연</a:t>
            </a:r>
            <a:r>
              <a:rPr lang="ko-KR" altLang="en-US" sz="1200" b="1" dirty="0">
                <a:solidFill>
                  <a:srgbClr val="F24C7A"/>
                </a:solidFill>
              </a:rPr>
              <a:t> 후보 트위터</a:t>
            </a:r>
            <a:r>
              <a:rPr lang="en-US" altLang="ko-KR" sz="1200" b="1" dirty="0">
                <a:solidFill>
                  <a:srgbClr val="F24C7A"/>
                </a:solidFill>
              </a:rPr>
              <a:t>, </a:t>
            </a:r>
            <a:r>
              <a:rPr lang="ko-KR" altLang="en-US" sz="1200" b="1" dirty="0">
                <a:solidFill>
                  <a:srgbClr val="F24C7A"/>
                </a:solidFill>
              </a:rPr>
              <a:t>페이스북</a:t>
            </a:r>
            <a:r>
              <a:rPr lang="en-US" altLang="ko-KR" sz="1200" b="1" dirty="0">
                <a:solidFill>
                  <a:srgbClr val="F24C7A"/>
                </a:solidFill>
              </a:rPr>
              <a:t>, </a:t>
            </a:r>
            <a:r>
              <a:rPr lang="ko-KR" altLang="en-US" sz="1200" b="1" dirty="0">
                <a:solidFill>
                  <a:srgbClr val="F24C7A"/>
                </a:solidFill>
              </a:rPr>
              <a:t>유튜브 </a:t>
            </a:r>
          </a:p>
        </p:txBody>
      </p:sp>
    </p:spTree>
    <p:extLst>
      <p:ext uri="{BB962C8B-B14F-4D97-AF65-F5344CB8AC3E}">
        <p14:creationId xmlns:p14="http://schemas.microsoft.com/office/powerpoint/2010/main" val="3884208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5350" y="346501"/>
            <a:ext cx="4684296" cy="880824"/>
            <a:chOff x="819150" y="403651"/>
            <a:chExt cx="4684296" cy="880824"/>
          </a:xfrm>
        </p:grpSpPr>
        <p:sp>
          <p:nvSpPr>
            <p:cNvPr id="2" name="TextBox 1"/>
            <p:cNvSpPr txBox="1"/>
            <p:nvPr/>
          </p:nvSpPr>
          <p:spPr>
            <a:xfrm>
              <a:off x="819150" y="403651"/>
              <a:ext cx="46842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Ⅲ.</a:t>
              </a:r>
              <a:r>
                <a:rPr lang="ko-KR" altLang="en-US" sz="3200" b="1" dirty="0">
                  <a:gradFill>
                    <a:gsLst>
                      <a:gs pos="0">
                        <a:srgbClr val="002060"/>
                      </a:gs>
                      <a:gs pos="100000">
                        <a:srgbClr val="002060"/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연구문제 및 연구방법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19150" y="945921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0" scaled="1"/>
                  </a:gra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분석방법</a:t>
              </a:r>
            </a:p>
          </p:txBody>
        </p:sp>
      </p:grpSp>
      <p:sp>
        <p:nvSpPr>
          <p:cNvPr id="5" name="직사각형 4">
            <a:extLst>
              <a:ext uri="{FF2B5EF4-FFF2-40B4-BE49-F238E27FC236}">
                <a16:creationId xmlns:a16="http://schemas.microsoft.com/office/drawing/2014/main" id="{D8C0D31B-A9AB-4BCE-A3BF-F63550B1BF09}"/>
              </a:ext>
            </a:extLst>
          </p:cNvPr>
          <p:cNvSpPr/>
          <p:nvPr/>
        </p:nvSpPr>
        <p:spPr>
          <a:xfrm>
            <a:off x="895350" y="1319436"/>
            <a:ext cx="10363200" cy="164666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indent="-285750" algn="just" fontAlgn="base" latinLnBrk="1">
              <a:lnSpc>
                <a:spcPct val="165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맑은 고딕" panose="020B0503020000020004" pitchFamily="50" charset="-127"/>
              <a:buChar char="▶"/>
            </a:pP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본 조사는 </a:t>
            </a:r>
            <a:r>
              <a:rPr lang="en-US" altLang="ko-KR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 </a:t>
            </a:r>
            <a:r>
              <a:rPr lang="ko-KR" altLang="en-US" sz="140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 활용으로 텍스트 분석을 실시함</a:t>
            </a:r>
            <a:r>
              <a:rPr lang="en-US" altLang="ko-KR" sz="1400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400" kern="0" spc="-3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algn="just" fontAlgn="base">
              <a:lnSpc>
                <a:spcPct val="165000"/>
              </a:lnSpc>
              <a:buClr>
                <a:srgbClr val="00B0F0"/>
              </a:buClr>
            </a:pPr>
            <a:r>
              <a:rPr lang="ko-KR" altLang="en-US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→ 텍스트 분석 중 워드 클라우드</a:t>
            </a:r>
            <a:r>
              <a:rPr lang="en-US" altLang="ko-KR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비교 분석</a:t>
            </a:r>
            <a:r>
              <a:rPr lang="en-US" altLang="ko-KR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q-graph </a:t>
            </a:r>
            <a:r>
              <a:rPr lang="ko-KR" altLang="en-US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분석</a:t>
            </a:r>
            <a:r>
              <a:rPr lang="en-US" altLang="ko-KR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LDA(Latent Dirichlet Allocation), STM </a:t>
            </a:r>
            <a:r>
              <a:rPr lang="ko-KR" altLang="en-US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분석 등을 사용함</a:t>
            </a:r>
            <a:r>
              <a:rPr lang="en-US" altLang="ko-KR" sz="1200" kern="0" spc="-5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1" algn="just" fontAlgn="base">
              <a:lnSpc>
                <a:spcPct val="165000"/>
              </a:lnSpc>
              <a:buClr>
                <a:srgbClr val="00B0F0"/>
              </a:buClr>
            </a:pPr>
            <a:r>
              <a:rPr lang="ko-KR" altLang="en-US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→ </a:t>
            </a:r>
            <a:r>
              <a:rPr lang="ko-KR" altLang="en-US" sz="1200" kern="0" spc="-5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비정형화된</a:t>
            </a:r>
            <a:r>
              <a:rPr lang="ko-KR" altLang="en-US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문서 원천으로부터 정형화 자료로 정보저장소에 저장하는 과정을 형태소 분석에는 </a:t>
            </a:r>
            <a:r>
              <a:rPr lang="en-US" altLang="ko-KR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NLP4kec </a:t>
            </a:r>
            <a:r>
              <a:rPr lang="ko-KR" altLang="en-US" sz="12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패키지를 사용함</a:t>
            </a:r>
            <a:endParaRPr lang="en-US" altLang="ko-KR" sz="1200" kern="0" spc="-5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marR="0" indent="-285750" algn="just" fontAlgn="base" latinLnBrk="1">
              <a:lnSpc>
                <a:spcPct val="165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맑은 고딕" panose="020B0503020000020004" pitchFamily="50" charset="-127"/>
              <a:buChar char="▶"/>
            </a:pPr>
            <a:r>
              <a:rPr lang="ko-KR" altLang="en-US" sz="1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분석 결과는 상관관계 분석을 통해 통계적으로 유의미한 지를 확인함</a:t>
            </a:r>
            <a:r>
              <a:rPr lang="en-US" altLang="ko-KR" sz="140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aphicFrame>
        <p:nvGraphicFramePr>
          <p:cNvPr id="8" name="다이어그램 7">
            <a:extLst>
              <a:ext uri="{FF2B5EF4-FFF2-40B4-BE49-F238E27FC236}">
                <a16:creationId xmlns:a16="http://schemas.microsoft.com/office/drawing/2014/main" id="{67299811-4641-435B-B65A-9424864F190D}"/>
              </a:ext>
            </a:extLst>
          </p:cNvPr>
          <p:cNvGraphicFramePr/>
          <p:nvPr/>
        </p:nvGraphicFramePr>
        <p:xfrm>
          <a:off x="1028700" y="3262150"/>
          <a:ext cx="4435776" cy="2850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35627D01-3439-4D92-8A6B-567523906E41}"/>
              </a:ext>
            </a:extLst>
          </p:cNvPr>
          <p:cNvSpPr/>
          <p:nvPr/>
        </p:nvSpPr>
        <p:spPr>
          <a:xfrm>
            <a:off x="812378" y="3623561"/>
            <a:ext cx="1005403" cy="212739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데이터수집 단계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7BA3C95E-9DB3-4EFC-8CA5-701242AB8C38}"/>
              </a:ext>
            </a:extLst>
          </p:cNvPr>
          <p:cNvGrpSpPr/>
          <p:nvPr/>
        </p:nvGrpSpPr>
        <p:grpSpPr>
          <a:xfrm>
            <a:off x="4888927" y="3262150"/>
            <a:ext cx="6783337" cy="2913777"/>
            <a:chOff x="4208124" y="3576342"/>
            <a:chExt cx="6783337" cy="2913777"/>
          </a:xfrm>
        </p:grpSpPr>
        <p:graphicFrame>
          <p:nvGraphicFramePr>
            <p:cNvPr id="9" name="다이어그램 8">
              <a:extLst>
                <a:ext uri="{FF2B5EF4-FFF2-40B4-BE49-F238E27FC236}">
                  <a16:creationId xmlns:a16="http://schemas.microsoft.com/office/drawing/2014/main" id="{5A2A0CE7-F565-48DA-BC87-746647E14F67}"/>
                </a:ext>
              </a:extLst>
            </p:cNvPr>
            <p:cNvGraphicFramePr/>
            <p:nvPr/>
          </p:nvGraphicFramePr>
          <p:xfrm>
            <a:off x="4208124" y="3576342"/>
            <a:ext cx="4435776" cy="291377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91351E18-B85C-4C94-8C49-C6D29E51A87F}"/>
                </a:ext>
              </a:extLst>
            </p:cNvPr>
            <p:cNvSpPr/>
            <p:nvPr/>
          </p:nvSpPr>
          <p:spPr>
            <a:xfrm>
              <a:off x="7846774" y="4492075"/>
              <a:ext cx="3144687" cy="809202"/>
            </a:xfrm>
            <a:prstGeom prst="rect">
              <a:avLst/>
            </a:prstGeom>
            <a:noFill/>
            <a:ln w="19050">
              <a:solidFill>
                <a:srgbClr val="00B0F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R="0" fontAlgn="base" latinLnBrk="1"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*통합 데이터는 트위터</a:t>
              </a:r>
              <a:r>
                <a:rPr lang="en-US" altLang="ko-KR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페이스북</a:t>
              </a:r>
              <a:r>
                <a:rPr lang="en-US" altLang="ko-KR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유튜브 자료를 </a:t>
              </a:r>
              <a:endParaRPr lang="en-US" altLang="ko-KR" sz="105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R="0" fontAlgn="base" latinLnBrk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050" kern="0" spc="-3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모두 합친 자료</a:t>
              </a:r>
              <a:r>
                <a:rPr lang="en-US" altLang="ko-KR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 marR="0" fontAlgn="base" latinLnBrk="1">
                <a:spcBef>
                  <a:spcPts val="0"/>
                </a:spcBef>
                <a:spcAft>
                  <a:spcPts val="0"/>
                </a:spcAft>
              </a:pPr>
              <a:endParaRPr lang="en-US" altLang="ko-KR" sz="1050" kern="0" spc="-3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R="0" fontAlgn="base" latinLnBrk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*</a:t>
              </a:r>
              <a:r>
                <a:rPr lang="ko-KR" altLang="en-US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단계</a:t>
              </a:r>
              <a:r>
                <a:rPr lang="en-US" altLang="ko-KR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4</a:t>
              </a:r>
              <a:r>
                <a:rPr lang="ko-KR" altLang="en-US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부터는 통합 데이터를 바탕으로 분석함</a:t>
              </a:r>
              <a:r>
                <a:rPr lang="en-US" altLang="ko-KR" sz="1050" kern="0" spc="-3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en-US" altLang="ko-KR" sz="1050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09ED628E-6ADF-4C90-BAD1-39BB24563E1F}"/>
              </a:ext>
            </a:extLst>
          </p:cNvPr>
          <p:cNvSpPr/>
          <p:nvPr/>
        </p:nvSpPr>
        <p:spPr>
          <a:xfrm>
            <a:off x="4840677" y="3623561"/>
            <a:ext cx="837331" cy="212739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분석</a:t>
            </a:r>
            <a:endParaRPr lang="en-US" altLang="ko-KR" b="1" dirty="0"/>
          </a:p>
          <a:p>
            <a:pPr algn="ctr"/>
            <a:r>
              <a:rPr lang="ko-KR" altLang="en-US" b="1" dirty="0"/>
              <a:t>순서</a:t>
            </a:r>
          </a:p>
        </p:txBody>
      </p:sp>
    </p:spTree>
    <p:extLst>
      <p:ext uri="{BB962C8B-B14F-4D97-AF65-F5344CB8AC3E}">
        <p14:creationId xmlns:p14="http://schemas.microsoft.com/office/powerpoint/2010/main" val="1685555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1810</Words>
  <Application>Microsoft Office PowerPoint</Application>
  <PresentationFormat>와이드스크린</PresentationFormat>
  <Paragraphs>488</Paragraphs>
  <Slides>14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맑은 고딕</vt:lpstr>
      <vt:lpstr>한컴바탕</vt:lpstr>
      <vt:lpstr>함초롬바탕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Youngran</dc:creator>
  <cp:lastModifiedBy>Youngran</cp:lastModifiedBy>
  <cp:revision>4</cp:revision>
  <dcterms:created xsi:type="dcterms:W3CDTF">2020-11-05T03:32:36Z</dcterms:created>
  <dcterms:modified xsi:type="dcterms:W3CDTF">2020-11-05T03:54:20Z</dcterms:modified>
</cp:coreProperties>
</file>